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</p:sldMasterIdLst>
  <p:sldIdLst>
    <p:sldId id="256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72" r:id="rId14"/>
    <p:sldId id="273" r:id="rId15"/>
    <p:sldId id="274" r:id="rId16"/>
    <p:sldId id="271" r:id="rId17"/>
    <p:sldId id="275" r:id="rId18"/>
    <p:sldId id="276" r:id="rId19"/>
    <p:sldId id="277" r:id="rId20"/>
    <p:sldId id="278" r:id="rId21"/>
    <p:sldId id="259" r:id="rId22"/>
    <p:sldId id="280" r:id="rId23"/>
    <p:sldId id="281" r:id="rId24"/>
    <p:sldId id="282" r:id="rId25"/>
    <p:sldId id="279" r:id="rId26"/>
    <p:sldId id="283" r:id="rId27"/>
    <p:sldId id="284" r:id="rId28"/>
    <p:sldId id="285" r:id="rId29"/>
    <p:sldId id="260" r:id="rId30"/>
    <p:sldId id="286" r:id="rId31"/>
    <p:sldId id="287" r:id="rId32"/>
    <p:sldId id="288" r:id="rId33"/>
    <p:sldId id="261" r:id="rId34"/>
    <p:sldId id="289" r:id="rId35"/>
    <p:sldId id="290" r:id="rId36"/>
    <p:sldId id="291" r:id="rId37"/>
    <p:sldId id="262" r:id="rId38"/>
    <p:sldId id="292" r:id="rId39"/>
    <p:sldId id="293" r:id="rId40"/>
    <p:sldId id="294" r:id="rId41"/>
    <p:sldId id="263" r:id="rId42"/>
    <p:sldId id="295" r:id="rId43"/>
    <p:sldId id="264" r:id="rId44"/>
    <p:sldId id="296" r:id="rId45"/>
    <p:sldId id="297" r:id="rId46"/>
    <p:sldId id="29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50B"/>
    <a:srgbClr val="FF6600"/>
    <a:srgbClr val="FF9933"/>
    <a:srgbClr val="008000"/>
    <a:srgbClr val="009999"/>
    <a:srgbClr val="0A0AB6"/>
    <a:srgbClr val="FFFF66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07060-91C1-48BD-AACF-2C9487F8C3D0}" type="doc">
      <dgm:prSet loTypeId="urn:microsoft.com/office/officeart/2005/8/layout/orgChart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364D95E-022D-445B-812A-BC0DCC95DB7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accent3">
                  <a:lumMod val="25000"/>
                </a:schemeClr>
              </a:solidFill>
            </a:rPr>
            <a:t>Речь</a:t>
          </a:r>
          <a:endParaRPr lang="ru-RU" sz="4000" b="1" dirty="0">
            <a:solidFill>
              <a:schemeClr val="accent3">
                <a:lumMod val="25000"/>
              </a:schemeClr>
            </a:solidFill>
          </a:endParaRPr>
        </a:p>
      </dgm:t>
    </dgm:pt>
    <dgm:pt modelId="{FCB624B6-FE5A-4D67-99B9-9C3C777A23AA}" type="parTrans" cxnId="{15A6A88D-8E10-445B-A136-9DEE72ABDBAC}">
      <dgm:prSet/>
      <dgm:spPr/>
      <dgm:t>
        <a:bodyPr/>
        <a:lstStyle/>
        <a:p>
          <a:endParaRPr lang="ru-RU"/>
        </a:p>
      </dgm:t>
    </dgm:pt>
    <dgm:pt modelId="{691EEFEC-6AD5-4507-9984-64D5EF7E9945}" type="sibTrans" cxnId="{15A6A88D-8E10-445B-A136-9DEE72ABDBAC}">
      <dgm:prSet/>
      <dgm:spPr/>
      <dgm:t>
        <a:bodyPr/>
        <a:lstStyle/>
        <a:p>
          <a:endParaRPr lang="ru-RU"/>
        </a:p>
      </dgm:t>
    </dgm:pt>
    <dgm:pt modelId="{3F9D0C28-6AA7-49D1-93C7-2D4EB0E6C7F7}">
      <dgm:prSet phldrT="[Текст]"/>
      <dgm:spPr/>
      <dgm:t>
        <a:bodyPr/>
        <a:lstStyle/>
        <a:p>
          <a:r>
            <a:rPr lang="ru-RU" dirty="0" smtClean="0"/>
            <a:t>Речь устная</a:t>
          </a:r>
        </a:p>
        <a:p>
          <a:r>
            <a:rPr lang="ru-RU" dirty="0" smtClean="0">
              <a:solidFill>
                <a:srgbClr val="0070C0"/>
              </a:solidFill>
            </a:rPr>
            <a:t>(говорю – слушаю)</a:t>
          </a:r>
        </a:p>
        <a:p>
          <a:r>
            <a:rPr lang="ru-RU" dirty="0" smtClean="0"/>
            <a:t>звуки речи</a:t>
          </a:r>
          <a:endParaRPr lang="ru-RU" dirty="0"/>
        </a:p>
      </dgm:t>
    </dgm:pt>
    <dgm:pt modelId="{C58243E7-7F0F-4E7C-A908-0AA5D55BC9AA}" type="parTrans" cxnId="{4722EF4D-1C76-48EC-9FE0-A5FAF1D5691E}">
      <dgm:prSet/>
      <dgm:spPr/>
      <dgm:t>
        <a:bodyPr/>
        <a:lstStyle/>
        <a:p>
          <a:endParaRPr lang="ru-RU" dirty="0"/>
        </a:p>
      </dgm:t>
    </dgm:pt>
    <dgm:pt modelId="{4A7C9D41-F9AF-48B3-96F1-8F970791B8F6}" type="sibTrans" cxnId="{4722EF4D-1C76-48EC-9FE0-A5FAF1D5691E}">
      <dgm:prSet/>
      <dgm:spPr/>
      <dgm:t>
        <a:bodyPr/>
        <a:lstStyle/>
        <a:p>
          <a:endParaRPr lang="ru-RU"/>
        </a:p>
      </dgm:t>
    </dgm:pt>
    <dgm:pt modelId="{34403E78-6060-4C75-ADA9-177BAC628060}">
      <dgm:prSet phldrT="[Текст]"/>
      <dgm:spPr/>
      <dgm:t>
        <a:bodyPr/>
        <a:lstStyle/>
        <a:p>
          <a:r>
            <a:rPr lang="ru-RU" dirty="0" smtClean="0"/>
            <a:t>Речь письменная</a:t>
          </a:r>
        </a:p>
        <a:p>
          <a:r>
            <a:rPr lang="ru-RU" dirty="0" smtClean="0">
              <a:solidFill>
                <a:srgbClr val="0070C0"/>
              </a:solidFill>
            </a:rPr>
            <a:t>(читаю – пишу)</a:t>
          </a:r>
        </a:p>
        <a:p>
          <a:r>
            <a:rPr lang="ru-RU" dirty="0" smtClean="0"/>
            <a:t>буквы</a:t>
          </a:r>
          <a:endParaRPr lang="ru-RU" dirty="0"/>
        </a:p>
      </dgm:t>
    </dgm:pt>
    <dgm:pt modelId="{A3CF56FC-66E8-4E7F-98B5-0F31E1DEB884}" type="parTrans" cxnId="{639DF5E2-6C43-4255-8DE7-C4504A7D1715}">
      <dgm:prSet/>
      <dgm:spPr/>
      <dgm:t>
        <a:bodyPr/>
        <a:lstStyle/>
        <a:p>
          <a:endParaRPr lang="ru-RU" dirty="0"/>
        </a:p>
      </dgm:t>
    </dgm:pt>
    <dgm:pt modelId="{E185EA44-5CC3-4BF0-9371-E303498727F8}" type="sibTrans" cxnId="{639DF5E2-6C43-4255-8DE7-C4504A7D1715}">
      <dgm:prSet/>
      <dgm:spPr/>
      <dgm:t>
        <a:bodyPr/>
        <a:lstStyle/>
        <a:p>
          <a:endParaRPr lang="ru-RU"/>
        </a:p>
      </dgm:t>
    </dgm:pt>
    <dgm:pt modelId="{17337BBC-64CB-4429-BB53-C368383D7395}" type="pres">
      <dgm:prSet presAssocID="{00D07060-91C1-48BD-AACF-2C9487F8C3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067945-8FD6-4142-B713-A04506A1EA25}" type="pres">
      <dgm:prSet presAssocID="{0364D95E-022D-445B-812A-BC0DCC95DB79}" presName="hierRoot1" presStyleCnt="0">
        <dgm:presLayoutVars>
          <dgm:hierBranch val="init"/>
        </dgm:presLayoutVars>
      </dgm:prSet>
      <dgm:spPr/>
    </dgm:pt>
    <dgm:pt modelId="{6EABF6B3-A989-4730-8B8E-D18624908440}" type="pres">
      <dgm:prSet presAssocID="{0364D95E-022D-445B-812A-BC0DCC95DB79}" presName="rootComposite1" presStyleCnt="0"/>
      <dgm:spPr/>
    </dgm:pt>
    <dgm:pt modelId="{A1906184-E525-4623-B4B9-68E71494316E}" type="pres">
      <dgm:prSet presAssocID="{0364D95E-022D-445B-812A-BC0DCC95DB7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251067-B19B-40FD-81A3-3F86A5A924BC}" type="pres">
      <dgm:prSet presAssocID="{0364D95E-022D-445B-812A-BC0DCC95DB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DEF375-D557-4FFB-BBE1-D082ADD1C2C4}" type="pres">
      <dgm:prSet presAssocID="{0364D95E-022D-445B-812A-BC0DCC95DB79}" presName="hierChild2" presStyleCnt="0"/>
      <dgm:spPr/>
    </dgm:pt>
    <dgm:pt modelId="{60BD0F9C-91EB-4CCD-B8EB-FD821562BB4B}" type="pres">
      <dgm:prSet presAssocID="{C58243E7-7F0F-4E7C-A908-0AA5D55BC9A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ECE2E0F-3366-4EB0-9D84-577C707FEA56}" type="pres">
      <dgm:prSet presAssocID="{3F9D0C28-6AA7-49D1-93C7-2D4EB0E6C7F7}" presName="hierRoot2" presStyleCnt="0">
        <dgm:presLayoutVars>
          <dgm:hierBranch val="init"/>
        </dgm:presLayoutVars>
      </dgm:prSet>
      <dgm:spPr/>
    </dgm:pt>
    <dgm:pt modelId="{D59BC69D-3952-40F2-BB43-EFF3CF396ED4}" type="pres">
      <dgm:prSet presAssocID="{3F9D0C28-6AA7-49D1-93C7-2D4EB0E6C7F7}" presName="rootComposite" presStyleCnt="0"/>
      <dgm:spPr/>
    </dgm:pt>
    <dgm:pt modelId="{A0C69B74-231A-4D1D-8A8D-0E1DE95CF56F}" type="pres">
      <dgm:prSet presAssocID="{3F9D0C28-6AA7-49D1-93C7-2D4EB0E6C7F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24FEED-3859-4EF2-BF5F-A64F970AC4BE}" type="pres">
      <dgm:prSet presAssocID="{3F9D0C28-6AA7-49D1-93C7-2D4EB0E6C7F7}" presName="rootConnector" presStyleLbl="node2" presStyleIdx="0" presStyleCnt="2"/>
      <dgm:spPr/>
      <dgm:t>
        <a:bodyPr/>
        <a:lstStyle/>
        <a:p>
          <a:endParaRPr lang="ru-RU"/>
        </a:p>
      </dgm:t>
    </dgm:pt>
    <dgm:pt modelId="{1851A9AF-8C4C-4808-BD7D-60543A43FA43}" type="pres">
      <dgm:prSet presAssocID="{3F9D0C28-6AA7-49D1-93C7-2D4EB0E6C7F7}" presName="hierChild4" presStyleCnt="0"/>
      <dgm:spPr/>
    </dgm:pt>
    <dgm:pt modelId="{952C47C3-B274-4120-9884-5CB46927B2FE}" type="pres">
      <dgm:prSet presAssocID="{3F9D0C28-6AA7-49D1-93C7-2D4EB0E6C7F7}" presName="hierChild5" presStyleCnt="0"/>
      <dgm:spPr/>
    </dgm:pt>
    <dgm:pt modelId="{26B0CF1F-987A-475B-A6B8-5ACDD988CD1D}" type="pres">
      <dgm:prSet presAssocID="{A3CF56FC-66E8-4E7F-98B5-0F31E1DEB88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9D3C704-BB28-4B8F-898A-131629FF5C4A}" type="pres">
      <dgm:prSet presAssocID="{34403E78-6060-4C75-ADA9-177BAC628060}" presName="hierRoot2" presStyleCnt="0">
        <dgm:presLayoutVars>
          <dgm:hierBranch val="init"/>
        </dgm:presLayoutVars>
      </dgm:prSet>
      <dgm:spPr/>
    </dgm:pt>
    <dgm:pt modelId="{FD8A3CD5-6873-4EFB-8E4F-96F342F66F8B}" type="pres">
      <dgm:prSet presAssocID="{34403E78-6060-4C75-ADA9-177BAC628060}" presName="rootComposite" presStyleCnt="0"/>
      <dgm:spPr/>
    </dgm:pt>
    <dgm:pt modelId="{20D320DF-3E3A-4058-A7BF-EFDB03BB1D9E}" type="pres">
      <dgm:prSet presAssocID="{34403E78-6060-4C75-ADA9-177BAC62806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E9F60-352E-4C71-B069-7D1E5C1BB574}" type="pres">
      <dgm:prSet presAssocID="{34403E78-6060-4C75-ADA9-177BAC628060}" presName="rootConnector" presStyleLbl="node2" presStyleIdx="1" presStyleCnt="2"/>
      <dgm:spPr/>
      <dgm:t>
        <a:bodyPr/>
        <a:lstStyle/>
        <a:p>
          <a:endParaRPr lang="ru-RU"/>
        </a:p>
      </dgm:t>
    </dgm:pt>
    <dgm:pt modelId="{C7AE2C67-E0E9-4B96-94AE-B392EA9D2887}" type="pres">
      <dgm:prSet presAssocID="{34403E78-6060-4C75-ADA9-177BAC628060}" presName="hierChild4" presStyleCnt="0"/>
      <dgm:spPr/>
    </dgm:pt>
    <dgm:pt modelId="{ACAC6B31-2E10-427E-9685-96BEED7BE221}" type="pres">
      <dgm:prSet presAssocID="{34403E78-6060-4C75-ADA9-177BAC628060}" presName="hierChild5" presStyleCnt="0"/>
      <dgm:spPr/>
    </dgm:pt>
    <dgm:pt modelId="{2C7E3B3F-AE9C-4678-AB8A-39037C6EE40E}" type="pres">
      <dgm:prSet presAssocID="{0364D95E-022D-445B-812A-BC0DCC95DB79}" presName="hierChild3" presStyleCnt="0"/>
      <dgm:spPr/>
    </dgm:pt>
  </dgm:ptLst>
  <dgm:cxnLst>
    <dgm:cxn modelId="{6D4574FA-D8A6-4E13-9998-7344C41CA75A}" type="presOf" srcId="{A3CF56FC-66E8-4E7F-98B5-0F31E1DEB884}" destId="{26B0CF1F-987A-475B-A6B8-5ACDD988CD1D}" srcOrd="0" destOrd="0" presId="urn:microsoft.com/office/officeart/2005/8/layout/orgChart1"/>
    <dgm:cxn modelId="{491AA03B-DFD4-4FA6-AF89-D28CFB49B6AA}" type="presOf" srcId="{0364D95E-022D-445B-812A-BC0DCC95DB79}" destId="{70251067-B19B-40FD-81A3-3F86A5A924BC}" srcOrd="1" destOrd="0" presId="urn:microsoft.com/office/officeart/2005/8/layout/orgChart1"/>
    <dgm:cxn modelId="{B8E08F37-463A-493A-BA2F-CA8C8C098B5C}" type="presOf" srcId="{34403E78-6060-4C75-ADA9-177BAC628060}" destId="{8E3E9F60-352E-4C71-B069-7D1E5C1BB574}" srcOrd="1" destOrd="0" presId="urn:microsoft.com/office/officeart/2005/8/layout/orgChart1"/>
    <dgm:cxn modelId="{DCAF9F51-2986-4A36-8B62-137F2A8A19EB}" type="presOf" srcId="{3F9D0C28-6AA7-49D1-93C7-2D4EB0E6C7F7}" destId="{A0C69B74-231A-4D1D-8A8D-0E1DE95CF56F}" srcOrd="0" destOrd="0" presId="urn:microsoft.com/office/officeart/2005/8/layout/orgChart1"/>
    <dgm:cxn modelId="{15A6A88D-8E10-445B-A136-9DEE72ABDBAC}" srcId="{00D07060-91C1-48BD-AACF-2C9487F8C3D0}" destId="{0364D95E-022D-445B-812A-BC0DCC95DB79}" srcOrd="0" destOrd="0" parTransId="{FCB624B6-FE5A-4D67-99B9-9C3C777A23AA}" sibTransId="{691EEFEC-6AD5-4507-9984-64D5EF7E9945}"/>
    <dgm:cxn modelId="{7BFD20C2-A330-4633-8458-0096689B887C}" type="presOf" srcId="{C58243E7-7F0F-4E7C-A908-0AA5D55BC9AA}" destId="{60BD0F9C-91EB-4CCD-B8EB-FD821562BB4B}" srcOrd="0" destOrd="0" presId="urn:microsoft.com/office/officeart/2005/8/layout/orgChart1"/>
    <dgm:cxn modelId="{C88FE129-2AF7-4EAA-91FD-DAE89D03930B}" type="presOf" srcId="{0364D95E-022D-445B-812A-BC0DCC95DB79}" destId="{A1906184-E525-4623-B4B9-68E71494316E}" srcOrd="0" destOrd="0" presId="urn:microsoft.com/office/officeart/2005/8/layout/orgChart1"/>
    <dgm:cxn modelId="{4722EF4D-1C76-48EC-9FE0-A5FAF1D5691E}" srcId="{0364D95E-022D-445B-812A-BC0DCC95DB79}" destId="{3F9D0C28-6AA7-49D1-93C7-2D4EB0E6C7F7}" srcOrd="0" destOrd="0" parTransId="{C58243E7-7F0F-4E7C-A908-0AA5D55BC9AA}" sibTransId="{4A7C9D41-F9AF-48B3-96F1-8F970791B8F6}"/>
    <dgm:cxn modelId="{639DF5E2-6C43-4255-8DE7-C4504A7D1715}" srcId="{0364D95E-022D-445B-812A-BC0DCC95DB79}" destId="{34403E78-6060-4C75-ADA9-177BAC628060}" srcOrd="1" destOrd="0" parTransId="{A3CF56FC-66E8-4E7F-98B5-0F31E1DEB884}" sibTransId="{E185EA44-5CC3-4BF0-9371-E303498727F8}"/>
    <dgm:cxn modelId="{0C2E1EC1-240A-4059-9979-E8CC250521C4}" type="presOf" srcId="{3F9D0C28-6AA7-49D1-93C7-2D4EB0E6C7F7}" destId="{A224FEED-3859-4EF2-BF5F-A64F970AC4BE}" srcOrd="1" destOrd="0" presId="urn:microsoft.com/office/officeart/2005/8/layout/orgChart1"/>
    <dgm:cxn modelId="{07585E6C-D446-48F2-BB38-E1F87EBDE904}" type="presOf" srcId="{00D07060-91C1-48BD-AACF-2C9487F8C3D0}" destId="{17337BBC-64CB-4429-BB53-C368383D7395}" srcOrd="0" destOrd="0" presId="urn:microsoft.com/office/officeart/2005/8/layout/orgChart1"/>
    <dgm:cxn modelId="{B0746DC3-B3E1-4439-A8AE-94E1531F44D1}" type="presOf" srcId="{34403E78-6060-4C75-ADA9-177BAC628060}" destId="{20D320DF-3E3A-4058-A7BF-EFDB03BB1D9E}" srcOrd="0" destOrd="0" presId="urn:microsoft.com/office/officeart/2005/8/layout/orgChart1"/>
    <dgm:cxn modelId="{FC9DC53A-8527-4403-9172-E4E482806F49}" type="presParOf" srcId="{17337BBC-64CB-4429-BB53-C368383D7395}" destId="{19067945-8FD6-4142-B713-A04506A1EA25}" srcOrd="0" destOrd="0" presId="urn:microsoft.com/office/officeart/2005/8/layout/orgChart1"/>
    <dgm:cxn modelId="{50982231-CBF0-404B-B8EE-A367077F978D}" type="presParOf" srcId="{19067945-8FD6-4142-B713-A04506A1EA25}" destId="{6EABF6B3-A989-4730-8B8E-D18624908440}" srcOrd="0" destOrd="0" presId="urn:microsoft.com/office/officeart/2005/8/layout/orgChart1"/>
    <dgm:cxn modelId="{76CCFA8C-B499-4AA0-BF54-098A978E0B4C}" type="presParOf" srcId="{6EABF6B3-A989-4730-8B8E-D18624908440}" destId="{A1906184-E525-4623-B4B9-68E71494316E}" srcOrd="0" destOrd="0" presId="urn:microsoft.com/office/officeart/2005/8/layout/orgChart1"/>
    <dgm:cxn modelId="{D7E7E320-B749-466A-A45E-F294C726E22B}" type="presParOf" srcId="{6EABF6B3-A989-4730-8B8E-D18624908440}" destId="{70251067-B19B-40FD-81A3-3F86A5A924BC}" srcOrd="1" destOrd="0" presId="urn:microsoft.com/office/officeart/2005/8/layout/orgChart1"/>
    <dgm:cxn modelId="{65A66E3B-F6BB-4BF9-A681-6526F0011533}" type="presParOf" srcId="{19067945-8FD6-4142-B713-A04506A1EA25}" destId="{3ADEF375-D557-4FFB-BBE1-D082ADD1C2C4}" srcOrd="1" destOrd="0" presId="urn:microsoft.com/office/officeart/2005/8/layout/orgChart1"/>
    <dgm:cxn modelId="{80EF34F2-B478-4C45-B28B-7BFBB638722A}" type="presParOf" srcId="{3ADEF375-D557-4FFB-BBE1-D082ADD1C2C4}" destId="{60BD0F9C-91EB-4CCD-B8EB-FD821562BB4B}" srcOrd="0" destOrd="0" presId="urn:microsoft.com/office/officeart/2005/8/layout/orgChart1"/>
    <dgm:cxn modelId="{F0655DC0-6DAE-4C8F-9C06-803846985BC6}" type="presParOf" srcId="{3ADEF375-D557-4FFB-BBE1-D082ADD1C2C4}" destId="{7ECE2E0F-3366-4EB0-9D84-577C707FEA56}" srcOrd="1" destOrd="0" presId="urn:microsoft.com/office/officeart/2005/8/layout/orgChart1"/>
    <dgm:cxn modelId="{F0B0E7BF-94C3-44D7-A2F5-C47FBB6FD237}" type="presParOf" srcId="{7ECE2E0F-3366-4EB0-9D84-577C707FEA56}" destId="{D59BC69D-3952-40F2-BB43-EFF3CF396ED4}" srcOrd="0" destOrd="0" presId="urn:microsoft.com/office/officeart/2005/8/layout/orgChart1"/>
    <dgm:cxn modelId="{11BBDAE0-44DA-45FF-8ACB-41C918F91E73}" type="presParOf" srcId="{D59BC69D-3952-40F2-BB43-EFF3CF396ED4}" destId="{A0C69B74-231A-4D1D-8A8D-0E1DE95CF56F}" srcOrd="0" destOrd="0" presId="urn:microsoft.com/office/officeart/2005/8/layout/orgChart1"/>
    <dgm:cxn modelId="{5BBB7A28-D1F0-46BB-86E1-D53467D53787}" type="presParOf" srcId="{D59BC69D-3952-40F2-BB43-EFF3CF396ED4}" destId="{A224FEED-3859-4EF2-BF5F-A64F970AC4BE}" srcOrd="1" destOrd="0" presId="urn:microsoft.com/office/officeart/2005/8/layout/orgChart1"/>
    <dgm:cxn modelId="{992E92B4-DAE0-4826-A30D-46F5CC5E1742}" type="presParOf" srcId="{7ECE2E0F-3366-4EB0-9D84-577C707FEA56}" destId="{1851A9AF-8C4C-4808-BD7D-60543A43FA43}" srcOrd="1" destOrd="0" presId="urn:microsoft.com/office/officeart/2005/8/layout/orgChart1"/>
    <dgm:cxn modelId="{1CE557E5-94AB-4076-BB05-931AFEC9313A}" type="presParOf" srcId="{7ECE2E0F-3366-4EB0-9D84-577C707FEA56}" destId="{952C47C3-B274-4120-9884-5CB46927B2FE}" srcOrd="2" destOrd="0" presId="urn:microsoft.com/office/officeart/2005/8/layout/orgChart1"/>
    <dgm:cxn modelId="{CCBD8056-C0CF-4E1F-8016-5E5F45344946}" type="presParOf" srcId="{3ADEF375-D557-4FFB-BBE1-D082ADD1C2C4}" destId="{26B0CF1F-987A-475B-A6B8-5ACDD988CD1D}" srcOrd="2" destOrd="0" presId="urn:microsoft.com/office/officeart/2005/8/layout/orgChart1"/>
    <dgm:cxn modelId="{59C005DE-34E4-4DAC-8D8E-2163AAAE7432}" type="presParOf" srcId="{3ADEF375-D557-4FFB-BBE1-D082ADD1C2C4}" destId="{C9D3C704-BB28-4B8F-898A-131629FF5C4A}" srcOrd="3" destOrd="0" presId="urn:microsoft.com/office/officeart/2005/8/layout/orgChart1"/>
    <dgm:cxn modelId="{ED446FEB-B7BD-445C-AB49-90DB322888A9}" type="presParOf" srcId="{C9D3C704-BB28-4B8F-898A-131629FF5C4A}" destId="{FD8A3CD5-6873-4EFB-8E4F-96F342F66F8B}" srcOrd="0" destOrd="0" presId="urn:microsoft.com/office/officeart/2005/8/layout/orgChart1"/>
    <dgm:cxn modelId="{E0F59AE6-7900-4D5B-8C28-C38B6AC92018}" type="presParOf" srcId="{FD8A3CD5-6873-4EFB-8E4F-96F342F66F8B}" destId="{20D320DF-3E3A-4058-A7BF-EFDB03BB1D9E}" srcOrd="0" destOrd="0" presId="urn:microsoft.com/office/officeart/2005/8/layout/orgChart1"/>
    <dgm:cxn modelId="{530631CB-8FC4-4BD9-B518-2970B785F1E8}" type="presParOf" srcId="{FD8A3CD5-6873-4EFB-8E4F-96F342F66F8B}" destId="{8E3E9F60-352E-4C71-B069-7D1E5C1BB574}" srcOrd="1" destOrd="0" presId="urn:microsoft.com/office/officeart/2005/8/layout/orgChart1"/>
    <dgm:cxn modelId="{2B717727-CDF1-4846-8414-872E5A0A23FB}" type="presParOf" srcId="{C9D3C704-BB28-4B8F-898A-131629FF5C4A}" destId="{C7AE2C67-E0E9-4B96-94AE-B392EA9D2887}" srcOrd="1" destOrd="0" presId="urn:microsoft.com/office/officeart/2005/8/layout/orgChart1"/>
    <dgm:cxn modelId="{F80D1CD2-E4AB-4487-A5ED-3E7B9DDEF036}" type="presParOf" srcId="{C9D3C704-BB28-4B8F-898A-131629FF5C4A}" destId="{ACAC6B31-2E10-427E-9685-96BEED7BE221}" srcOrd="2" destOrd="0" presId="urn:microsoft.com/office/officeart/2005/8/layout/orgChart1"/>
    <dgm:cxn modelId="{E75C7F20-43E9-4EDC-9DA6-C67D19EE1432}" type="presParOf" srcId="{19067945-8FD6-4142-B713-A04506A1EA25}" destId="{2C7E3B3F-AE9C-4678-AB8A-39037C6EE4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B0CF1F-987A-475B-A6B8-5ACDD988CD1D}">
      <dsp:nvSpPr>
        <dsp:cNvPr id="0" name=""/>
        <dsp:cNvSpPr/>
      </dsp:nvSpPr>
      <dsp:spPr>
        <a:xfrm>
          <a:off x="2821801" y="1513961"/>
          <a:ext cx="1544223" cy="53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5"/>
              </a:lnTo>
              <a:lnTo>
                <a:pt x="1544223" y="268005"/>
              </a:lnTo>
              <a:lnTo>
                <a:pt x="1544223" y="5360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D0F9C-91EB-4CCD-B8EB-FD821562BB4B}">
      <dsp:nvSpPr>
        <dsp:cNvPr id="0" name=""/>
        <dsp:cNvSpPr/>
      </dsp:nvSpPr>
      <dsp:spPr>
        <a:xfrm>
          <a:off x="1277577" y="1513961"/>
          <a:ext cx="1544223" cy="536011"/>
        </a:xfrm>
        <a:custGeom>
          <a:avLst/>
          <a:gdLst/>
          <a:ahLst/>
          <a:cxnLst/>
          <a:rect l="0" t="0" r="0" b="0"/>
          <a:pathLst>
            <a:path>
              <a:moveTo>
                <a:pt x="1544223" y="0"/>
              </a:moveTo>
              <a:lnTo>
                <a:pt x="1544223" y="268005"/>
              </a:lnTo>
              <a:lnTo>
                <a:pt x="0" y="268005"/>
              </a:lnTo>
              <a:lnTo>
                <a:pt x="0" y="5360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06184-E525-4623-B4B9-68E71494316E}">
      <dsp:nvSpPr>
        <dsp:cNvPr id="0" name=""/>
        <dsp:cNvSpPr/>
      </dsp:nvSpPr>
      <dsp:spPr>
        <a:xfrm>
          <a:off x="1545583" y="237743"/>
          <a:ext cx="2552434" cy="1276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3">
                  <a:lumMod val="25000"/>
                </a:schemeClr>
              </a:solidFill>
            </a:rPr>
            <a:t>Речь</a:t>
          </a:r>
          <a:endParaRPr lang="ru-RU" sz="4000" b="1" kern="1200" dirty="0">
            <a:solidFill>
              <a:schemeClr val="accent3">
                <a:lumMod val="25000"/>
              </a:schemeClr>
            </a:solidFill>
          </a:endParaRPr>
        </a:p>
      </dsp:txBody>
      <dsp:txXfrm>
        <a:off x="1545583" y="237743"/>
        <a:ext cx="2552434" cy="1276217"/>
      </dsp:txXfrm>
    </dsp:sp>
    <dsp:sp modelId="{A0C69B74-231A-4D1D-8A8D-0E1DE95CF56F}">
      <dsp:nvSpPr>
        <dsp:cNvPr id="0" name=""/>
        <dsp:cNvSpPr/>
      </dsp:nvSpPr>
      <dsp:spPr>
        <a:xfrm>
          <a:off x="1360" y="2049972"/>
          <a:ext cx="2552434" cy="1276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Речь устная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70C0"/>
              </a:solidFill>
            </a:rPr>
            <a:t>(говорю – слушаю)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звуки речи</a:t>
          </a:r>
          <a:endParaRPr lang="ru-RU" sz="2200" kern="1200" dirty="0"/>
        </a:p>
      </dsp:txBody>
      <dsp:txXfrm>
        <a:off x="1360" y="2049972"/>
        <a:ext cx="2552434" cy="1276217"/>
      </dsp:txXfrm>
    </dsp:sp>
    <dsp:sp modelId="{20D320DF-3E3A-4058-A7BF-EFDB03BB1D9E}">
      <dsp:nvSpPr>
        <dsp:cNvPr id="0" name=""/>
        <dsp:cNvSpPr/>
      </dsp:nvSpPr>
      <dsp:spPr>
        <a:xfrm>
          <a:off x="3089806" y="2049972"/>
          <a:ext cx="2552434" cy="1276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Речь письменная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70C0"/>
              </a:solidFill>
            </a:rPr>
            <a:t>(читаю – пишу)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буквы</a:t>
          </a:r>
          <a:endParaRPr lang="ru-RU" sz="2200" kern="1200" dirty="0"/>
        </a:p>
      </dsp:txBody>
      <dsp:txXfrm>
        <a:off x="3089806" y="2049972"/>
        <a:ext cx="2552434" cy="1276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AC95-00EE-4F7B-BEA4-78EB3ADF69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1A196-32B6-433E-9E2A-E964F77510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922A-5258-46F2-A1F4-9C90867E66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A5981-9561-488A-8CCD-453083CACD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4031E-69F4-4460-8402-177D5C4148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8C648-CDE9-45D0-86B2-C2E04A0C58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DD56B-C4B0-400E-A8D8-63EFE34A3B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C3AE-9AA0-4FB2-8FC6-E0136CDBCD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52DDD-9B7D-44B0-ABF8-2E80A4DAF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A8501-5F2A-44FE-BEE4-DACBADB7DF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3C724-362A-4971-B5F7-64DC9F1205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DF51E-7115-4701-AD23-D756DC505D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EB1C-256F-4011-9219-72AAA9B625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155D2-6DC6-4C8F-9589-EDA1C107D56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0B075-DA31-463F-97FD-F4438AFA44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30857-8555-42D7-9D89-A6052C8724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7E72D-06AB-45FC-9A50-EE384706A9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C8295-D808-4100-96CE-15FE93ADB4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0B226-88D6-4096-9311-248582CB4F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F2E5-B932-4B59-811D-7B9B096508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AAB5-2A53-456F-8218-CE2F26C617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28CAB-0162-4907-BB0E-E715F53C40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096BE-FCE7-417E-9137-D88EC597A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DBA51-B0D4-4B54-A897-F5893FCA43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680D5-7941-4E77-BE91-53FC1FC0B2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58AF6-EA24-43E3-9BAE-4D4B8D44CE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C71E5-D2E4-4D0D-B167-6A1198ED0C3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C204E-281A-4425-AF9B-1238A2EEA4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79A22-1CC1-4D25-BC9A-AD91263952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369C4-D1CE-4E83-B723-AC5526FE3E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0C6C6-5D26-4FB5-B23A-912317274B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7BDD0-2BE2-4C6D-900B-5E3DB7BE95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134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508AD-1E57-4B2E-8455-F93753E2372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1286ECE-F6CD-44FC-B86F-1226C2EEFE40}" type="datetimeFigureOut">
              <a:rPr lang="ru-RU" smtClean="0"/>
              <a:pPr/>
              <a:t>23.03.2011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1B1FBD-F907-4B86-A25C-79FB7B4A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989ECD-7D65-484C-93B7-06F71B82CC5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167A02-1193-40B3-90D5-687B0941F5C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554B0E-52A0-4ED8-8DCA-F6BB8E387A2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47002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  <a:t>Тренажер по русскому языку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dventure" pitchFamily="2" charset="0"/>
              </a:rPr>
              <a:t>1 класс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143512"/>
            <a:ext cx="2900338" cy="1323972"/>
          </a:xfrm>
        </p:spPr>
        <p:txBody>
          <a:bodyPr/>
          <a:lstStyle/>
          <a:p>
            <a:pPr algn="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Презентация к урокам русского языка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в 1классе МОУ «ООШ №26»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 г. Энгельса  Саратовской области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 учителя начальных классов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atha-Modern" pitchFamily="34" charset="0"/>
              </a:rPr>
              <a:t>Федосеевой Любови Николаевны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Agatha-Mod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Вспомни правила переноса. Найди в каждом столбике «лишнее» слово.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3857628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мяч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307181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шарики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235743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кукла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44" y="3857628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щёки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307181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глаз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235743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голова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3857628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ёжик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1538" y="3071810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олень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2285992"/>
            <a:ext cx="150019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заяц</a:t>
            </a:r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643834" y="5929330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Выпиши только те слова, которые можно перенести.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2143116"/>
            <a:ext cx="5857916" cy="221457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Ольга, Оля, Ирина, Ира, Пётр, Петя, Тая,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643834" y="5929330"/>
            <a:ext cx="85725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08" y="2143116"/>
            <a:ext cx="5857916" cy="221457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Ольга, Ирина, Петя,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1143000"/>
          </a:xfrm>
          <a:solidFill>
            <a:srgbClr val="00B050">
              <a:alpha val="38000"/>
            </a:srgbClr>
          </a:solidFill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</a:rPr>
              <a:t>Выпиши только те слова, которые можно перенести. Проверь.</a:t>
            </a:r>
            <a:endParaRPr lang="ru-RU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2143116"/>
            <a:ext cx="5857916" cy="221457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Ольга, Оля, Ирина, Ира, Пётр, Петя, Тая,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762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08" y="2143116"/>
            <a:ext cx="5857916" cy="2214578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Ольга, Ирина, Петя, Таисия, Варвара, Варя.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4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092" y="1571610"/>
          <a:ext cx="7215245" cy="1714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657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288610"/>
                <a:gridCol w="1154438"/>
              </a:tblGrid>
              <a:tr h="428629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ГЛАСНЫЕ</a:t>
                      </a:r>
                      <a:endParaRPr lang="ru-RU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у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ы</a:t>
                      </a:r>
                      <a:endParaRPr lang="ru-RU" sz="1800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rowSpan="2" gridSpan="11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Ударные, безударные</a:t>
                      </a:r>
                      <a:endParaRPr lang="ru-RU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я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ё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ю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gridSpan="1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86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СОГЛАСНЫЕ</a:t>
                      </a:r>
                      <a:endParaRPr lang="ru-RU" sz="24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й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н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р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д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ж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з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Звонкие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</a:rPr>
                        <a:t>Глухие </a:t>
                      </a:r>
                      <a:endParaRPr lang="ru-RU" sz="1400" b="1" dirty="0">
                        <a:solidFill>
                          <a:schemeClr val="accent3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28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п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ф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ш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х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ц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ч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щ</a:t>
                      </a:r>
                      <a:endParaRPr lang="ru-RU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71538" y="3643314"/>
            <a:ext cx="7215238" cy="357190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[</a:t>
            </a:r>
            <a:r>
              <a:rPr lang="ru-RU" dirty="0" err="1" smtClean="0"/>
              <a:t>й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ч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щ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        </a:t>
            </a:r>
            <a:r>
              <a:rPr lang="en-US" dirty="0" smtClean="0"/>
              <a:t>[</a:t>
            </a:r>
            <a:r>
              <a:rPr lang="ru-RU" dirty="0" smtClean="0"/>
              <a:t>б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в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г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д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з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к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м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н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п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err="1" smtClean="0"/>
              <a:t>р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с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smtClean="0"/>
              <a:t>т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err="1" smtClean="0"/>
              <a:t>ф</a:t>
            </a:r>
            <a:r>
              <a:rPr lang="ru-RU" baseline="30000" dirty="0" smtClean="0"/>
              <a:t>,</a:t>
            </a:r>
            <a:r>
              <a:rPr lang="en-US" dirty="0" smtClean="0"/>
              <a:t>] [</a:t>
            </a:r>
            <a:r>
              <a:rPr lang="ru-RU" dirty="0" err="1" smtClean="0"/>
              <a:t>х</a:t>
            </a:r>
            <a:r>
              <a:rPr lang="ru-RU" baseline="30000" dirty="0" smtClean="0"/>
              <a:t>,</a:t>
            </a:r>
            <a:r>
              <a:rPr lang="en-US" dirty="0" smtClean="0"/>
              <a:t>]</a:t>
            </a:r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4286256"/>
            <a:ext cx="7215238" cy="357190"/>
          </a:xfrm>
          <a:prstGeom prst="roundRect">
            <a:avLst/>
          </a:prstGeom>
          <a:solidFill>
            <a:srgbClr val="0070C0"/>
          </a:solidFill>
          <a:ln>
            <a:solidFill>
              <a:srgbClr val="0A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[</a:t>
            </a:r>
            <a:r>
              <a:rPr lang="ru-RU" dirty="0"/>
              <a:t>ж</a:t>
            </a:r>
            <a:r>
              <a:rPr lang="en-US" dirty="0" smtClean="0"/>
              <a:t>] [</a:t>
            </a:r>
            <a:r>
              <a:rPr lang="ru-RU" dirty="0" err="1"/>
              <a:t>ш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/>
              <a:t>ц</a:t>
            </a:r>
            <a:r>
              <a:rPr lang="en-US" dirty="0" smtClean="0"/>
              <a:t>]</a:t>
            </a:r>
            <a:r>
              <a:rPr lang="ru-RU" dirty="0" smtClean="0"/>
              <a:t>       </a:t>
            </a:r>
            <a:r>
              <a:rPr lang="en-US" dirty="0" smtClean="0"/>
              <a:t>[</a:t>
            </a:r>
            <a:r>
              <a:rPr lang="ru-RU" dirty="0" smtClean="0"/>
              <a:t>б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smtClean="0"/>
              <a:t>в</a:t>
            </a:r>
            <a:r>
              <a:rPr lang="en-US" dirty="0" smtClean="0"/>
              <a:t>]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г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err="1" smtClean="0"/>
              <a:t>д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err="1" smtClean="0"/>
              <a:t>з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 [</a:t>
            </a:r>
            <a:r>
              <a:rPr lang="ru-RU" dirty="0" smtClean="0"/>
              <a:t>к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smtClean="0"/>
              <a:t>м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err="1" smtClean="0"/>
              <a:t>н</a:t>
            </a:r>
            <a:r>
              <a:rPr lang="en-US" dirty="0" smtClean="0"/>
              <a:t>]</a:t>
            </a:r>
            <a:r>
              <a:rPr lang="ru-RU" dirty="0" smtClean="0"/>
              <a:t>  </a:t>
            </a:r>
            <a:r>
              <a:rPr lang="en-US" dirty="0" smtClean="0"/>
              <a:t>[</a:t>
            </a:r>
            <a:r>
              <a:rPr lang="ru-RU" dirty="0" err="1" smtClean="0"/>
              <a:t>п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 [</a:t>
            </a:r>
            <a:r>
              <a:rPr lang="ru-RU" dirty="0" err="1" smtClean="0"/>
              <a:t>р</a:t>
            </a:r>
            <a:r>
              <a:rPr lang="en-US" dirty="0" smtClean="0"/>
              <a:t>]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]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т</a:t>
            </a:r>
            <a:r>
              <a:rPr lang="en-US" dirty="0" smtClean="0"/>
              <a:t>]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err="1" smtClean="0"/>
              <a:t>ф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 [</a:t>
            </a:r>
            <a:r>
              <a:rPr lang="ru-RU" dirty="0" err="1" smtClean="0"/>
              <a:t>х</a:t>
            </a:r>
            <a:r>
              <a:rPr lang="en-US" dirty="0" smtClean="0"/>
              <a:t>]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57422" y="335756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Согласные мягкие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400050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Согласные твердые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1142984"/>
            <a:ext cx="3000396" cy="428628"/>
          </a:xfrm>
          <a:prstGeom prst="roundRect">
            <a:avLst/>
          </a:prstGeom>
          <a:solidFill>
            <a:srgbClr val="C0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Звуки букв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  <a:solidFill>
            <a:schemeClr val="accent1">
              <a:alpha val="63000"/>
            </a:schemeClr>
          </a:solidFill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</a:rPr>
              <a:t>Выпиши слова, в которых есть только буквы твердых согласных звуков. Каким одним словом можно заменить слова каждой строчки? Проверь.</a:t>
            </a: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3857628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Чашка, ложка, нож, тарелка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4714884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Стол, шкаф, диван, кресло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3857628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A0AB6"/>
                </a:solidFill>
              </a:rPr>
              <a:t>Л</a:t>
            </a:r>
            <a:r>
              <a:rPr lang="ru-RU" sz="2400" dirty="0" smtClean="0">
                <a:solidFill>
                  <a:srgbClr val="0A0AB6"/>
                </a:solidFill>
              </a:rPr>
              <a:t>ожка, нож – посуда.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5572140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Хурма, слива, груша, персик -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8860" y="4714884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Стол, шкаф - мебель.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5572140"/>
            <a:ext cx="4929222" cy="714380"/>
          </a:xfrm>
          <a:prstGeom prst="roundRect">
            <a:avLst/>
          </a:prstGeom>
          <a:solidFill>
            <a:schemeClr val="accent3">
              <a:lumMod val="5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A0AB6"/>
                </a:solidFill>
              </a:rPr>
              <a:t>Хурма, груша - фрукты. </a:t>
            </a:r>
            <a:endParaRPr lang="ru-RU" sz="2400" dirty="0">
              <a:solidFill>
                <a:srgbClr val="0A0AB6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72396" y="5500702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29586" y="621508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001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5143536" cy="291147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Трав копытами касаясь,</a:t>
            </a:r>
          </a:p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Ходит по лесу красавец,</a:t>
            </a:r>
          </a:p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Ходит смело и легко,</a:t>
            </a:r>
          </a:p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Рога раскинув широко.</a:t>
            </a:r>
            <a:endParaRPr lang="ru-RU" dirty="0">
              <a:solidFill>
                <a:schemeClr val="accent3">
                  <a:lumMod val="90000"/>
                </a:schemeClr>
              </a:solidFill>
            </a:endParaRPr>
          </a:p>
        </p:txBody>
      </p:sp>
      <p:pic>
        <p:nvPicPr>
          <p:cNvPr id="4" name="Рисунок 3" descr="g0112679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500438"/>
            <a:ext cx="1456474" cy="2428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5140" y="364331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ОЛЕНЬ</a:t>
            </a:r>
            <a:endParaRPr lang="ru-RU" sz="2800" dirty="0">
              <a:solidFill>
                <a:schemeClr val="accent3">
                  <a:lumMod val="9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643702" y="4286256"/>
          <a:ext cx="18335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11"/>
                <a:gridCol w="366711"/>
                <a:gridCol w="366711"/>
                <a:gridCol w="366711"/>
                <a:gridCol w="36671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6643702" y="4500570"/>
            <a:ext cx="714380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536677" y="4107661"/>
            <a:ext cx="142876" cy="71438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715140" y="5072074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286644" y="6000768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001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946523"/>
            <a:ext cx="5143536" cy="2911477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В золотой клубочек</a:t>
            </a:r>
          </a:p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Спрятался дубочек.</a:t>
            </a:r>
            <a:endParaRPr lang="ru-RU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35756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ЖЁЛУДЬ</a:t>
            </a:r>
            <a:endParaRPr lang="ru-RU" sz="2800" dirty="0">
              <a:solidFill>
                <a:schemeClr val="accent3">
                  <a:lumMod val="9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43570" y="4143380"/>
          <a:ext cx="2786082" cy="513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347"/>
                <a:gridCol w="464347"/>
                <a:gridCol w="464347"/>
                <a:gridCol w="464347"/>
                <a:gridCol w="464347"/>
                <a:gridCol w="464347"/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6393669" y="3964785"/>
            <a:ext cx="142876" cy="71438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215074" y="4429132"/>
            <a:ext cx="714380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Admin\Local Settings\Temporary Internet Files\Content.IE5\I0YEGV0I\MC9002416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714884"/>
            <a:ext cx="1857388" cy="1860178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671514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86644" y="5857892"/>
            <a:ext cx="714380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1000108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Отгадай загадку. Запиши отгадку. </a:t>
            </a:r>
            <a:b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</a:rPr>
              <a:t>Сделай схему слова. Проверь.</a:t>
            </a:r>
            <a:endParaRPr lang="ru-RU" sz="2400" dirty="0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946523"/>
            <a:ext cx="4500594" cy="2911477"/>
          </a:xfrm>
        </p:spPr>
        <p:txBody>
          <a:bodyPr/>
          <a:lstStyle/>
          <a:p>
            <a:r>
              <a:rPr lang="ru-RU" sz="2400" dirty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Шелестя, шурша травой,</a:t>
            </a:r>
          </a:p>
          <a:p>
            <a:r>
              <a:rPr lang="ru-RU" sz="2400" dirty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Проползает кнут живой.</a:t>
            </a:r>
          </a:p>
          <a:p>
            <a:r>
              <a:rPr lang="ru-RU" sz="2400" dirty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Вот он встал и зашипел:</a:t>
            </a:r>
          </a:p>
          <a:p>
            <a:r>
              <a:rPr lang="ru-RU" sz="2400" dirty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Подходи, кто очень смел</a:t>
            </a:r>
            <a:r>
              <a:rPr lang="ru-RU" sz="2400" dirty="0" smtClean="0">
                <a:solidFill>
                  <a:schemeClr val="accent3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sz="2400" dirty="0">
              <a:solidFill>
                <a:schemeClr val="accent3">
                  <a:lumMod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35756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90000"/>
                  </a:schemeClr>
                </a:solidFill>
              </a:rPr>
              <a:t>ЗМЕЯ</a:t>
            </a:r>
            <a:endParaRPr lang="ru-RU" sz="2800" dirty="0">
              <a:solidFill>
                <a:schemeClr val="accent3">
                  <a:lumMod val="9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43570" y="4071942"/>
          <a:ext cx="2071704" cy="585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926"/>
                <a:gridCol w="517926"/>
                <a:gridCol w="517926"/>
                <a:gridCol w="517926"/>
              </a:tblGrid>
              <a:tr h="5851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7608115" y="3821909"/>
            <a:ext cx="142876" cy="71438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6715140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11" name="Рисунок 10" descr="g010040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00438"/>
            <a:ext cx="1055255" cy="207165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/>
        </p:nvSpPr>
        <p:spPr>
          <a:xfrm rot="5400000">
            <a:off x="7179487" y="4107661"/>
            <a:ext cx="571504" cy="500066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6200000">
            <a:off x="7179487" y="4107661"/>
            <a:ext cx="571504" cy="50006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6822297" y="4393413"/>
            <a:ext cx="785818" cy="0"/>
          </a:xfrm>
          <a:prstGeom prst="line">
            <a:avLst/>
          </a:prstGeom>
          <a:ln w="25400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28662" y="1714488"/>
            <a:ext cx="7286676" cy="500066"/>
          </a:xfrm>
          <a:prstGeom prst="roundRect">
            <a:avLst/>
          </a:prstGeom>
          <a:solidFill>
            <a:srgbClr val="C0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Буквы, которые не обозначают звуков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42976" y="2357430"/>
            <a:ext cx="3929090" cy="2500330"/>
          </a:xfrm>
          <a:prstGeom prst="roundRect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Ь</a:t>
            </a:r>
          </a:p>
          <a:p>
            <a:pPr algn="ctr"/>
            <a:endParaRPr lang="ru-RU" sz="28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57818" y="2357430"/>
            <a:ext cx="2786082" cy="2500330"/>
          </a:xfrm>
          <a:prstGeom prst="roundRect">
            <a:avLst/>
          </a:prstGeom>
          <a:solidFill>
            <a:schemeClr val="accent6">
              <a:lumMod val="50000"/>
              <a:alpha val="22000"/>
            </a:schemeClr>
          </a:solidFill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Ъ</a:t>
            </a:r>
          </a:p>
          <a:p>
            <a:pPr algn="ctr"/>
            <a:endParaRPr lang="ru-RU" sz="28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Разделительный</a:t>
            </a:r>
          </a:p>
          <a:p>
            <a:pPr algn="ctr"/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ВЪЕЗД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ОБЪЯВЛЕНИЕ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14414" y="3000372"/>
            <a:ext cx="1857388" cy="1714512"/>
          </a:xfrm>
          <a:prstGeom prst="roundRect">
            <a:avLst/>
          </a:prstGeom>
          <a:solidFill>
            <a:schemeClr val="accent3">
              <a:lumMod val="50000"/>
              <a:alpha val="73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Показатель мягкости</a:t>
            </a:r>
          </a:p>
          <a:p>
            <a:pPr algn="ctr"/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КОНЬ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КОНЬКИ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43240" y="3000372"/>
            <a:ext cx="1857388" cy="1714512"/>
          </a:xfrm>
          <a:prstGeom prst="roundRect">
            <a:avLst/>
          </a:prstGeom>
          <a:solidFill>
            <a:schemeClr val="accent3">
              <a:lumMod val="50000"/>
              <a:alpha val="73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Разделите-</a:t>
            </a:r>
          </a:p>
          <a:p>
            <a:pPr algn="ctr"/>
            <a:r>
              <a:rPr lang="ru-RU" sz="2000" b="1" dirty="0" err="1" smtClean="0">
                <a:solidFill>
                  <a:schemeClr val="accent3">
                    <a:lumMod val="25000"/>
                  </a:schemeClr>
                </a:solidFill>
              </a:rPr>
              <a:t>льный</a:t>
            </a:r>
            <a:endParaRPr lang="ru-RU" sz="20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ВАРЕНЬЕ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</a:rPr>
              <a:t>ВЬЮГА</a:t>
            </a:r>
            <a:endParaRPr lang="ru-RU" sz="2000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Выпиши слова, в которых звуков меньше, чем букв.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71679"/>
            <a:ext cx="7572428" cy="264320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Сеть, июль, конь, новость, янтарь, ель, тень, тополь, пень, коньки, ехать, зверь, яблонька, мельница.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6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285852" y="2143116"/>
            <a:ext cx="7572428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Сеть, конь, новость,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тень, тополь, пень, коньки, зверь, мельница.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85918" y="1643050"/>
          <a:ext cx="5643602" cy="356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7500958" y="6072182"/>
            <a:ext cx="1428760" cy="785818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Запиши слова, разделив их на слоги и для переноса.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0"/>
            <a:ext cx="7572428" cy="264320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Пальчик, крыльцо, сильный, маленькие, жительница, вальс, сельский.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6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142976" y="1928802"/>
            <a:ext cx="75724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Паль-чик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крыль-цо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силь-ный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ма-лень-кие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жи-тель-ни-ца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вальс,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сель-ский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40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Измени слова по образцу. Проверь.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9454" y="492919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58148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185736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</a:t>
            </a:r>
            <a:r>
              <a:rPr lang="ru-RU" sz="2800" dirty="0" smtClean="0"/>
              <a:t>ень - 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16" y="4143380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пыльный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628" y="4143380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пыль - 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488" y="4143380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огоньки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488" y="292893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зверьки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0100" y="292893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з</a:t>
            </a:r>
            <a:r>
              <a:rPr lang="ru-RU" sz="2800" dirty="0" smtClean="0"/>
              <a:t>верь -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4143380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огонь - 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58016" y="292893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больной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628" y="292893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б</a:t>
            </a:r>
            <a:r>
              <a:rPr lang="ru-RU" sz="2800" dirty="0" smtClean="0"/>
              <a:t>оль - 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58016" y="185736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стальной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628" y="185736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таль - 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488" y="1857364"/>
            <a:ext cx="1785950" cy="571504"/>
          </a:xfrm>
          <a:prstGeom prst="roundRect">
            <a:avLst/>
          </a:prstGeom>
          <a:solidFill>
            <a:srgbClr val="009999">
              <a:alpha val="49000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деньки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643050"/>
            <a:ext cx="7286676" cy="30003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u="sng" dirty="0" smtClean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Безударные гласные звуки.</a:t>
            </a:r>
          </a:p>
          <a:p>
            <a:pPr marL="342900" indent="-342900"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Звуки похожие – буквы разные: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85852" y="2857496"/>
            <a:ext cx="285752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Тр</a:t>
            </a:r>
            <a:r>
              <a:rPr lang="ru-RU" sz="2800" u="sng" dirty="0" smtClean="0"/>
              <a:t>а</a:t>
            </a:r>
            <a:r>
              <a:rPr lang="ru-RU" sz="2800" dirty="0" smtClean="0"/>
              <a:t>ва</a:t>
            </a:r>
            <a:r>
              <a:rPr lang="ru-RU" sz="2800" dirty="0" smtClean="0">
                <a:sym typeface="Symbol"/>
              </a:rPr>
              <a:t></a:t>
            </a:r>
            <a:endParaRPr lang="ru-RU" sz="2800" dirty="0" smtClean="0"/>
          </a:p>
          <a:p>
            <a:r>
              <a:rPr lang="ru-RU" sz="2800" dirty="0" smtClean="0"/>
              <a:t>К</a:t>
            </a:r>
            <a:r>
              <a:rPr lang="ru-RU" sz="2800" u="sng" dirty="0" smtClean="0"/>
              <a:t>о</a:t>
            </a:r>
            <a:r>
              <a:rPr lang="ru-RU" sz="2800" dirty="0" smtClean="0"/>
              <a:t>за</a:t>
            </a:r>
            <a:r>
              <a:rPr lang="ru-RU" sz="2800" dirty="0" smtClean="0">
                <a:sym typeface="Symbol"/>
              </a:rPr>
              <a:t>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500438"/>
            <a:ext cx="357190" cy="3571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43240" y="3429000"/>
            <a:ext cx="357190" cy="2143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43240" y="3714752"/>
            <a:ext cx="357190" cy="14287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71868" y="307181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71868" y="371475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3438" y="2857496"/>
            <a:ext cx="285752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ym typeface="Symbol"/>
              </a:rPr>
              <a:t>Гр</a:t>
            </a:r>
            <a:r>
              <a:rPr lang="ru-RU" sz="2800" u="sng" dirty="0" smtClean="0">
                <a:sym typeface="Symbol"/>
              </a:rPr>
              <a:t>и</a:t>
            </a:r>
            <a:r>
              <a:rPr lang="ru-RU" sz="2800" dirty="0" smtClean="0">
                <a:sym typeface="Symbol"/>
              </a:rPr>
              <a:t>бы</a:t>
            </a:r>
            <a:endParaRPr lang="ru-RU" sz="2800" dirty="0" smtClean="0"/>
          </a:p>
          <a:p>
            <a:r>
              <a:rPr lang="ru-RU" sz="2800" dirty="0" smtClean="0">
                <a:sym typeface="Symbol"/>
              </a:rPr>
              <a:t>Л</a:t>
            </a:r>
            <a:r>
              <a:rPr lang="ru-RU" sz="2800" u="sng" dirty="0" smtClean="0">
                <a:sym typeface="Symbol"/>
              </a:rPr>
              <a:t>е</a:t>
            </a:r>
            <a:r>
              <a:rPr lang="ru-RU" sz="2800" dirty="0" smtClean="0">
                <a:sym typeface="Symbol"/>
              </a:rPr>
              <a:t>са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М</a:t>
            </a:r>
            <a:r>
              <a:rPr lang="ru-RU" sz="2800" u="sng" dirty="0" smtClean="0"/>
              <a:t>я</a:t>
            </a:r>
            <a:r>
              <a:rPr lang="ru-RU" sz="2800" dirty="0" smtClean="0"/>
              <a:t>чи</a:t>
            </a:r>
            <a:r>
              <a:rPr lang="ru-RU" sz="2800" dirty="0" smtClean="0">
                <a:sym typeface="Symbol"/>
              </a:rPr>
              <a:t>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429000"/>
            <a:ext cx="357190" cy="3571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429388" y="3786190"/>
            <a:ext cx="428628" cy="2143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429388" y="3643314"/>
            <a:ext cx="428628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429388" y="3214686"/>
            <a:ext cx="357190" cy="214314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29454" y="392906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9454" y="342900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29454" y="292893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solidFill>
            <a:srgbClr val="009999">
              <a:alpha val="45000"/>
            </a:srgbClr>
          </a:solidFill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Запиши слова в три столбика: в первый – с ударением на первом слоге, во второй – с ударением на втором слоге, в третий – с ударением на третьем слоге. Проверь.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2185990"/>
          </a:xfrm>
          <a:solidFill>
            <a:schemeClr val="accent2">
              <a:lumMod val="50000"/>
              <a:alpha val="36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</a:rPr>
              <a:t>Малина, яблоки, груши, ежевика, рябина, смородина, вишня, земляника.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72330" y="5214950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786058"/>
            <a:ext cx="2643206" cy="2143140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Я</a:t>
            </a:r>
            <a:r>
              <a:rPr lang="ru-RU" sz="2800" dirty="0" smtClean="0"/>
              <a:t>БЛОКИ</a:t>
            </a:r>
          </a:p>
          <a:p>
            <a:pPr algn="ctr"/>
            <a:r>
              <a:rPr lang="ru-RU" sz="2800" dirty="0" smtClean="0"/>
              <a:t>ГРУШИ</a:t>
            </a:r>
          </a:p>
          <a:p>
            <a:pPr algn="ctr"/>
            <a:r>
              <a:rPr lang="ru-RU" sz="2800" dirty="0" smtClean="0"/>
              <a:t>ВИШНЯ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786058"/>
            <a:ext cx="2643206" cy="2143140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МАЛИНА</a:t>
            </a:r>
          </a:p>
          <a:p>
            <a:pPr algn="ctr"/>
            <a:r>
              <a:rPr lang="ru-RU" sz="2800" dirty="0" smtClean="0"/>
              <a:t>РЯБИНА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СМОРОДИНА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2786058"/>
            <a:ext cx="2643206" cy="2143140"/>
          </a:xfrm>
          <a:prstGeom prst="roundRect">
            <a:avLst/>
          </a:prstGeom>
          <a:solidFill>
            <a:srgbClr val="0080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ЕЖЕВИКА</a:t>
            </a:r>
          </a:p>
          <a:p>
            <a:pPr algn="ctr"/>
            <a:r>
              <a:rPr lang="ru-RU" sz="2800" dirty="0" smtClean="0"/>
              <a:t>ЗЕМЛЯНИКА</a:t>
            </a:r>
            <a:endParaRPr lang="ru-RU" sz="28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solidFill>
            <a:srgbClr val="009999">
              <a:alpha val="45000"/>
            </a:srgbClr>
          </a:solidFill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Поставь в словах ударение, подчеркни гласную, которую нужно проверить или запомнить.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786082"/>
          </a:xfrm>
          <a:solidFill>
            <a:schemeClr val="accent5">
              <a:lumMod val="25000"/>
              <a:alpha val="5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Весело, машина, стрижи, смешной, петух, солить, пятерка, плясать, пальто, большой, линейка.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46" y="5857892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28596" y="2571744"/>
            <a:ext cx="8229600" cy="2786082"/>
          </a:xfrm>
          <a:prstGeom prst="rect">
            <a:avLst/>
          </a:prstGeom>
          <a:solidFill>
            <a:schemeClr val="accent5">
              <a:lumMod val="2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lang="en-US" sz="4400" u="dbl" kern="0" noProof="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é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ru-RU" sz="4400" b="0" i="0" u="sng" strike="noStrike" kern="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на, стр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шн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ý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ть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ru-RU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ё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рка, пл</a:t>
            </a: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ть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льт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льш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</a:t>
            </a:r>
            <a:r>
              <a:rPr kumimoji="0" lang="ru-RU" sz="44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en-US" sz="4400" b="0" i="0" u="dbl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</a:t>
            </a:r>
            <a:r>
              <a:rPr kumimoji="0" 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йка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solidFill>
            <a:srgbClr val="009999">
              <a:alpha val="45000"/>
            </a:srgbClr>
          </a:solidFill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FF00"/>
                </a:solidFill>
              </a:rPr>
              <a:t>Запиши проверочные слова. Вставь пропущенные буквы в проверяемых словах. Проверь.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00496" y="607220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72396" y="6072206"/>
            <a:ext cx="71438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7290" y="1857364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с..</a:t>
            </a:r>
            <a:r>
              <a:rPr lang="ru-RU" sz="2800" dirty="0" err="1" smtClean="0">
                <a:solidFill>
                  <a:srgbClr val="7030A0"/>
                </a:solidFill>
              </a:rPr>
              <a:t>ды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1857364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м..</a:t>
            </a:r>
            <a:r>
              <a:rPr lang="ru-RU" sz="2800" dirty="0" err="1" smtClean="0">
                <a:solidFill>
                  <a:srgbClr val="7030A0"/>
                </a:solidFill>
              </a:rPr>
              <a:t>сты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4429132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зап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лнять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5286388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дв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ры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3571876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г..</a:t>
            </a:r>
            <a:r>
              <a:rPr lang="ru-RU" sz="2800" dirty="0" err="1" smtClean="0">
                <a:solidFill>
                  <a:srgbClr val="7030A0"/>
                </a:solidFill>
              </a:rPr>
              <a:t>лодать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2714620"/>
            <a:ext cx="3357586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заш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гал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7290" y="5286388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н..</a:t>
            </a:r>
            <a:r>
              <a:rPr lang="ru-RU" sz="2800" dirty="0" err="1" smtClean="0">
                <a:solidFill>
                  <a:srgbClr val="7030A0"/>
                </a:solidFill>
              </a:rPr>
              <a:t>чное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57290" y="4429132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пч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ловод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57290" y="3571876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б..</a:t>
            </a:r>
            <a:r>
              <a:rPr lang="ru-RU" sz="2800" dirty="0" err="1" smtClean="0">
                <a:solidFill>
                  <a:srgbClr val="7030A0"/>
                </a:solidFill>
              </a:rPr>
              <a:t>льной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7290" y="2714620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…….. – </a:t>
            </a:r>
            <a:r>
              <a:rPr lang="ru-RU" sz="2800" dirty="0" err="1" smtClean="0">
                <a:solidFill>
                  <a:srgbClr val="7030A0"/>
                </a:solidFill>
              </a:rPr>
              <a:t>з</a:t>
            </a:r>
            <a:r>
              <a:rPr lang="ru-RU" sz="2800" dirty="0" smtClean="0">
                <a:solidFill>
                  <a:srgbClr val="7030A0"/>
                </a:solidFill>
              </a:rPr>
              <a:t>..</a:t>
            </a:r>
            <a:r>
              <a:rPr lang="ru-RU" sz="2800" dirty="0" err="1" smtClean="0">
                <a:solidFill>
                  <a:srgbClr val="7030A0"/>
                </a:solidFill>
              </a:rPr>
              <a:t>ма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9190" y="5286388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д</a:t>
            </a:r>
            <a:r>
              <a:rPr lang="ru-RU" sz="2800" dirty="0" smtClean="0">
                <a:solidFill>
                  <a:srgbClr val="7030A0"/>
                </a:solidFill>
              </a:rPr>
              <a:t>в</a:t>
            </a:r>
            <a:r>
              <a:rPr lang="ru-RU" sz="2800" u="dbl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р - дв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ры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29190" y="4429132"/>
            <a:ext cx="3571900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п</a:t>
            </a:r>
            <a:r>
              <a:rPr lang="en-US" sz="2800" u="dbl" dirty="0" smtClean="0">
                <a:solidFill>
                  <a:srgbClr val="7030A0"/>
                </a:solidFill>
              </a:rPr>
              <a:t>ó</a:t>
            </a:r>
            <a:r>
              <a:rPr lang="ru-RU" sz="2800" dirty="0" err="1" smtClean="0">
                <a:solidFill>
                  <a:srgbClr val="7030A0"/>
                </a:solidFill>
              </a:rPr>
              <a:t>лный</a:t>
            </a:r>
            <a:r>
              <a:rPr lang="ru-RU" sz="2800" dirty="0" smtClean="0">
                <a:solidFill>
                  <a:srgbClr val="7030A0"/>
                </a:solidFill>
              </a:rPr>
              <a:t> - з</a:t>
            </a:r>
            <a:r>
              <a:rPr lang="ru-RU" sz="2800" u="sng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п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лн</a:t>
            </a:r>
            <a:r>
              <a:rPr lang="ru-RU" sz="2800" u="dbl" dirty="0" smtClean="0">
                <a:solidFill>
                  <a:srgbClr val="7030A0"/>
                </a:solidFill>
              </a:rPr>
              <a:t>я</a:t>
            </a:r>
            <a:r>
              <a:rPr lang="ru-RU" sz="2800" dirty="0" smtClean="0">
                <a:solidFill>
                  <a:srgbClr val="7030A0"/>
                </a:solidFill>
              </a:rPr>
              <a:t>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29190" y="3571876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г</a:t>
            </a:r>
            <a:r>
              <a:rPr lang="en-US" sz="2800" u="dbl" dirty="0" smtClean="0">
                <a:solidFill>
                  <a:srgbClr val="7030A0"/>
                </a:solidFill>
              </a:rPr>
              <a:t>ó</a:t>
            </a:r>
            <a:r>
              <a:rPr lang="ru-RU" sz="2800" dirty="0" err="1" smtClean="0">
                <a:solidFill>
                  <a:srgbClr val="7030A0"/>
                </a:solidFill>
              </a:rPr>
              <a:t>л</a:t>
            </a:r>
            <a:r>
              <a:rPr lang="ru-RU" sz="2800" u="sng" dirty="0" err="1" smtClean="0">
                <a:solidFill>
                  <a:srgbClr val="7030A0"/>
                </a:solidFill>
              </a:rPr>
              <a:t>о</a:t>
            </a:r>
            <a:r>
              <a:rPr lang="ru-RU" sz="2800" dirty="0" err="1" smtClean="0">
                <a:solidFill>
                  <a:srgbClr val="7030A0"/>
                </a:solidFill>
              </a:rPr>
              <a:t>д</a:t>
            </a:r>
            <a:r>
              <a:rPr lang="ru-RU" sz="2800" dirty="0" smtClean="0">
                <a:solidFill>
                  <a:srgbClr val="7030A0"/>
                </a:solidFill>
              </a:rPr>
              <a:t> - г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л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д</a:t>
            </a:r>
            <a:r>
              <a:rPr lang="en-US" sz="2800" u="dbl" dirty="0" smtClean="0">
                <a:solidFill>
                  <a:srgbClr val="7030A0"/>
                </a:solidFill>
              </a:rPr>
              <a:t>á</a:t>
            </a:r>
            <a:r>
              <a:rPr lang="ru-RU" sz="2800" dirty="0" err="1" smtClean="0">
                <a:solidFill>
                  <a:srgbClr val="7030A0"/>
                </a:solidFill>
              </a:rPr>
              <a:t>ть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29190" y="2714620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ш</a:t>
            </a:r>
            <a:r>
              <a:rPr lang="ru-RU" sz="2800" u="dbl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г - з</a:t>
            </a:r>
            <a:r>
              <a:rPr lang="ru-RU" sz="2800" u="sng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ш</a:t>
            </a:r>
            <a:r>
              <a:rPr lang="ru-RU" sz="2800" u="sng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г</a:t>
            </a:r>
            <a:r>
              <a:rPr lang="en-US" sz="2800" u="dbl" dirty="0" smtClean="0">
                <a:solidFill>
                  <a:srgbClr val="7030A0"/>
                </a:solidFill>
              </a:rPr>
              <a:t>á</a:t>
            </a:r>
            <a:r>
              <a:rPr lang="ru-RU" sz="2800" dirty="0" smtClean="0">
                <a:solidFill>
                  <a:srgbClr val="7030A0"/>
                </a:solidFill>
              </a:rPr>
              <a:t>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929190" y="1857364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</a:t>
            </a:r>
            <a:r>
              <a:rPr lang="ru-RU" sz="2800" u="dbl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ст - м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сты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57290" y="5286388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</a:t>
            </a:r>
            <a:r>
              <a:rPr lang="ru-RU" sz="2800" u="dbl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чь - </a:t>
            </a:r>
            <a:r>
              <a:rPr lang="ru-RU" sz="2800" dirty="0" err="1" smtClean="0">
                <a:solidFill>
                  <a:srgbClr val="7030A0"/>
                </a:solidFill>
              </a:rPr>
              <a:t>н</a:t>
            </a:r>
            <a:r>
              <a:rPr lang="ru-RU" sz="2800" u="sng" dirty="0" err="1" smtClean="0">
                <a:solidFill>
                  <a:srgbClr val="7030A0"/>
                </a:solidFill>
              </a:rPr>
              <a:t>о</a:t>
            </a:r>
            <a:r>
              <a:rPr lang="ru-RU" sz="2800" dirty="0" err="1" smtClean="0">
                <a:solidFill>
                  <a:srgbClr val="7030A0"/>
                </a:solidFill>
              </a:rPr>
              <a:t>чн</a:t>
            </a:r>
            <a:r>
              <a:rPr lang="en-US" sz="2800" u="dbl" dirty="0" smtClean="0">
                <a:solidFill>
                  <a:srgbClr val="7030A0"/>
                </a:solidFill>
              </a:rPr>
              <a:t>ó</a:t>
            </a:r>
            <a:r>
              <a:rPr lang="ru-RU" sz="2800" dirty="0" smtClean="0">
                <a:solidFill>
                  <a:srgbClr val="7030A0"/>
                </a:solidFill>
              </a:rPr>
              <a:t>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85852" y="4429132"/>
            <a:ext cx="3286148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п</a:t>
            </a:r>
            <a:r>
              <a:rPr lang="ru-RU" sz="2800" dirty="0" smtClean="0">
                <a:solidFill>
                  <a:srgbClr val="7030A0"/>
                </a:solidFill>
              </a:rPr>
              <a:t>ч</a:t>
            </a:r>
            <a:r>
              <a:rPr lang="ru-RU" sz="2800" u="dbl" dirty="0" smtClean="0">
                <a:solidFill>
                  <a:srgbClr val="7030A0"/>
                </a:solidFill>
              </a:rPr>
              <a:t>ё</a:t>
            </a:r>
            <a:r>
              <a:rPr lang="ru-RU" sz="2800" dirty="0" smtClean="0">
                <a:solidFill>
                  <a:srgbClr val="7030A0"/>
                </a:solidFill>
              </a:rPr>
              <a:t>лы - </a:t>
            </a:r>
            <a:r>
              <a:rPr lang="ru-RU" sz="2800" dirty="0" err="1" smtClean="0">
                <a:solidFill>
                  <a:srgbClr val="7030A0"/>
                </a:solidFill>
              </a:rPr>
              <a:t>пч</a:t>
            </a:r>
            <a:r>
              <a:rPr lang="ru-RU" sz="2800" u="sng" dirty="0" err="1" smtClean="0">
                <a:solidFill>
                  <a:srgbClr val="7030A0"/>
                </a:solidFill>
              </a:rPr>
              <a:t>е</a:t>
            </a:r>
            <a:r>
              <a:rPr lang="ru-RU" sz="2800" dirty="0" err="1" smtClean="0">
                <a:solidFill>
                  <a:srgbClr val="7030A0"/>
                </a:solidFill>
              </a:rPr>
              <a:t>л</a:t>
            </a:r>
            <a:r>
              <a:rPr lang="ru-RU" sz="2800" u="sng" dirty="0" err="1" smtClean="0">
                <a:solidFill>
                  <a:srgbClr val="7030A0"/>
                </a:solidFill>
              </a:rPr>
              <a:t>о</a:t>
            </a:r>
            <a:r>
              <a:rPr lang="ru-RU" sz="2800" dirty="0" err="1" smtClean="0">
                <a:solidFill>
                  <a:srgbClr val="7030A0"/>
                </a:solidFill>
              </a:rPr>
              <a:t>в</a:t>
            </a:r>
            <a:r>
              <a:rPr lang="en-US" sz="2800" u="dbl" dirty="0" smtClean="0">
                <a:solidFill>
                  <a:srgbClr val="7030A0"/>
                </a:solidFill>
              </a:rPr>
              <a:t>ó</a:t>
            </a:r>
            <a:r>
              <a:rPr lang="ru-RU" sz="2800" dirty="0" err="1" smtClean="0">
                <a:solidFill>
                  <a:srgbClr val="7030A0"/>
                </a:solidFill>
              </a:rPr>
              <a:t>д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57290" y="3571876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б</a:t>
            </a:r>
            <a:r>
              <a:rPr lang="ru-RU" sz="2800" u="dbl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ль - б</a:t>
            </a:r>
            <a:r>
              <a:rPr lang="ru-RU" sz="2800" u="sng" dirty="0" smtClean="0">
                <a:solidFill>
                  <a:srgbClr val="7030A0"/>
                </a:solidFill>
              </a:rPr>
              <a:t>о</a:t>
            </a:r>
            <a:r>
              <a:rPr lang="ru-RU" sz="2800" dirty="0" smtClean="0">
                <a:solidFill>
                  <a:srgbClr val="7030A0"/>
                </a:solidFill>
              </a:rPr>
              <a:t>льной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57290" y="2714620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з</a:t>
            </a:r>
            <a:r>
              <a:rPr lang="en-US" sz="2800" u="dbl" dirty="0" smtClean="0">
                <a:solidFill>
                  <a:srgbClr val="7030A0"/>
                </a:solidFill>
              </a:rPr>
              <a:t>ú</a:t>
            </a:r>
            <a:r>
              <a:rPr lang="ru-RU" sz="2800" dirty="0" smtClean="0">
                <a:solidFill>
                  <a:srgbClr val="7030A0"/>
                </a:solidFill>
              </a:rPr>
              <a:t>мы - з</a:t>
            </a:r>
            <a:r>
              <a:rPr lang="ru-RU" sz="2800" u="sng" dirty="0" smtClean="0">
                <a:solidFill>
                  <a:srgbClr val="7030A0"/>
                </a:solidFill>
              </a:rPr>
              <a:t>и</a:t>
            </a:r>
            <a:r>
              <a:rPr lang="ru-RU" sz="2800" dirty="0" smtClean="0">
                <a:solidFill>
                  <a:srgbClr val="7030A0"/>
                </a:solidFill>
              </a:rPr>
              <a:t>ма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57290" y="1857364"/>
            <a:ext cx="3143272" cy="642942"/>
          </a:xfrm>
          <a:prstGeom prst="roundRect">
            <a:avLst/>
          </a:prstGeom>
          <a:solidFill>
            <a:srgbClr val="FF9933">
              <a:alpha val="64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с</a:t>
            </a:r>
            <a:r>
              <a:rPr lang="ru-RU" sz="2800" u="dbl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д - с</a:t>
            </a:r>
            <a:r>
              <a:rPr lang="ru-RU" sz="2800" u="sng" dirty="0" smtClean="0">
                <a:solidFill>
                  <a:srgbClr val="7030A0"/>
                </a:solidFill>
              </a:rPr>
              <a:t>а</a:t>
            </a:r>
            <a:r>
              <a:rPr lang="ru-RU" sz="2800" dirty="0" smtClean="0">
                <a:solidFill>
                  <a:srgbClr val="7030A0"/>
                </a:solidFill>
              </a:rPr>
              <a:t>ды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643050"/>
            <a:ext cx="7286676" cy="30003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u="sng" dirty="0" smtClean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2. Сочетания ЖИ – ШИ, ЧА – ЩА, ЧУ – ЩУ пиши только так.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 algn="ctr"/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ЛЫ</a:t>
            </a:r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ЖИ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         </a:t>
            </a:r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ШИ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НА</a:t>
            </a:r>
          </a:p>
          <a:p>
            <a:pPr marL="342900" indent="-342900" algn="ctr"/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ЧА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ША         РО</a:t>
            </a:r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ЩА</a:t>
            </a:r>
          </a:p>
          <a:p>
            <a:pPr marL="342900" indent="-342900" algn="ctr"/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ЧУ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ДО          </a:t>
            </a:r>
            <a:r>
              <a:rPr lang="ru-RU" sz="3600" b="1" u="sng" dirty="0" smtClean="0">
                <a:solidFill>
                  <a:schemeClr val="accent3">
                    <a:lumMod val="25000"/>
                  </a:schemeClr>
                </a:solidFill>
              </a:rPr>
              <a:t>ЩУ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</a:rPr>
              <a:t>КА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33">
              <a:alpha val="66000"/>
            </a:srgb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Измени слова по образцу.</a:t>
            </a:r>
            <a:b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 Выдели орфограмму. Проверь.</a:t>
            </a:r>
            <a:endParaRPr lang="ru-RU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643050"/>
            <a:ext cx="4214842" cy="3357586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лужа – лу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/>
              <a:t>м</a:t>
            </a:r>
            <a:r>
              <a:rPr lang="ru-RU" sz="2800" dirty="0" smtClean="0"/>
              <a:t>ышь - …….</a:t>
            </a:r>
          </a:p>
          <a:p>
            <a:pPr algn="ctr"/>
            <a:r>
              <a:rPr lang="ru-RU" sz="2800" dirty="0"/>
              <a:t>н</a:t>
            </a:r>
            <a:r>
              <a:rPr lang="ru-RU" sz="2800" dirty="0" smtClean="0"/>
              <a:t>ож - ………</a:t>
            </a:r>
          </a:p>
          <a:p>
            <a:pPr algn="ctr"/>
            <a:r>
              <a:rPr lang="ru-RU" sz="2800" dirty="0"/>
              <a:t>ш</a:t>
            </a:r>
            <a:r>
              <a:rPr lang="ru-RU" sz="2800" dirty="0" smtClean="0"/>
              <a:t>алаш - …..</a:t>
            </a:r>
          </a:p>
          <a:p>
            <a:pPr algn="ctr"/>
            <a:r>
              <a:rPr lang="ru-RU" sz="2800" dirty="0"/>
              <a:t>г</a:t>
            </a:r>
            <a:r>
              <a:rPr lang="ru-RU" sz="2800" dirty="0" smtClean="0"/>
              <a:t>руша - …….</a:t>
            </a:r>
          </a:p>
          <a:p>
            <a:pPr algn="ctr"/>
            <a:r>
              <a:rPr lang="ru-RU" sz="2800" dirty="0"/>
              <a:t>ч</a:t>
            </a:r>
            <a:r>
              <a:rPr lang="ru-RU" sz="2800" dirty="0" smtClean="0"/>
              <a:t>иж - ……….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триж - …….</a:t>
            </a:r>
          </a:p>
          <a:p>
            <a:pPr algn="ctr"/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2" y="1643050"/>
            <a:ext cx="4214842" cy="3357586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Сережа – у Сере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 smtClean="0"/>
              <a:t>Алеша - …………..</a:t>
            </a:r>
          </a:p>
          <a:p>
            <a:pPr algn="ctr"/>
            <a:r>
              <a:rPr lang="ru-RU" sz="2800" dirty="0" smtClean="0"/>
              <a:t>Гриша - ……………</a:t>
            </a:r>
          </a:p>
          <a:p>
            <a:pPr algn="ctr"/>
            <a:r>
              <a:rPr lang="ru-RU" sz="2800" dirty="0" smtClean="0"/>
              <a:t>Саша - …………….</a:t>
            </a:r>
          </a:p>
          <a:p>
            <a:pPr algn="ctr"/>
            <a:r>
              <a:rPr lang="ru-RU" sz="2800" dirty="0" smtClean="0"/>
              <a:t>Миша - ……………</a:t>
            </a:r>
          </a:p>
          <a:p>
            <a:pPr algn="ctr"/>
            <a:r>
              <a:rPr lang="ru-RU" sz="2800" dirty="0" smtClean="0"/>
              <a:t>Маша - ……………</a:t>
            </a:r>
          </a:p>
          <a:p>
            <a:pPr algn="ctr"/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643050"/>
            <a:ext cx="4214842" cy="3357586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лужа – лу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/>
              <a:t>м</a:t>
            </a:r>
            <a:r>
              <a:rPr lang="ru-RU" sz="2800" dirty="0" smtClean="0"/>
              <a:t>ышь - мы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/>
              <a:t>н</a:t>
            </a:r>
            <a:r>
              <a:rPr lang="ru-RU" sz="2800" dirty="0" smtClean="0"/>
              <a:t>ож - но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/>
              <a:t>ш</a:t>
            </a:r>
            <a:r>
              <a:rPr lang="ru-RU" sz="2800" dirty="0" smtClean="0"/>
              <a:t>алаш - шала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/>
              <a:t>г</a:t>
            </a:r>
            <a:r>
              <a:rPr lang="ru-RU" sz="2800" dirty="0" smtClean="0"/>
              <a:t>руша - гру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/>
              <a:t>ч</a:t>
            </a:r>
            <a:r>
              <a:rPr lang="ru-RU" sz="2800" dirty="0" smtClean="0"/>
              <a:t>иж - чи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триж - стри</a:t>
            </a:r>
            <a:r>
              <a:rPr lang="ru-RU" sz="2800" u="sng" dirty="0" smtClean="0"/>
              <a:t>жи</a:t>
            </a:r>
          </a:p>
          <a:p>
            <a:pPr algn="ctr"/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1643050"/>
            <a:ext cx="4214842" cy="3357586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Сережа – у Сере</a:t>
            </a:r>
            <a:r>
              <a:rPr lang="ru-RU" sz="2800" u="sng" dirty="0" smtClean="0"/>
              <a:t>жи</a:t>
            </a:r>
          </a:p>
          <a:p>
            <a:pPr algn="ctr"/>
            <a:r>
              <a:rPr lang="ru-RU" sz="2800" dirty="0" smtClean="0"/>
              <a:t>Алеша – у Але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 smtClean="0"/>
              <a:t>Гриша – у Гри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 smtClean="0"/>
              <a:t>Саша – у Са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 smtClean="0"/>
              <a:t>Миша – у Ми</a:t>
            </a:r>
            <a:r>
              <a:rPr lang="ru-RU" sz="2800" u="sng" dirty="0" smtClean="0"/>
              <a:t>ши</a:t>
            </a:r>
          </a:p>
          <a:p>
            <a:pPr algn="ctr"/>
            <a:r>
              <a:rPr lang="ru-RU" sz="2800" dirty="0" smtClean="0"/>
              <a:t>Маша – у Ма</a:t>
            </a:r>
            <a:r>
              <a:rPr lang="ru-RU" sz="2800" u="sng" dirty="0" smtClean="0"/>
              <a:t>ши</a:t>
            </a:r>
          </a:p>
          <a:p>
            <a:pPr algn="ctr"/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33">
              <a:alpha val="66000"/>
            </a:srgb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Спиши текст, вставь пропущенные буквы. Выдели орфограммы.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857364"/>
            <a:ext cx="8215370" cy="2928958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just"/>
            <a:r>
              <a:rPr lang="ru-RU" sz="3200" dirty="0" smtClean="0"/>
              <a:t>       За наш..м </a:t>
            </a:r>
            <a:r>
              <a:rPr lang="ru-RU" sz="3200" dirty="0" err="1" smtClean="0"/>
              <a:t>уч</a:t>
            </a:r>
            <a:r>
              <a:rPr lang="ru-RU" sz="3200" dirty="0" smtClean="0"/>
              <a:t>..</a:t>
            </a:r>
            <a:r>
              <a:rPr lang="ru-RU" sz="3200" dirty="0" err="1" smtClean="0"/>
              <a:t>стком</a:t>
            </a:r>
            <a:r>
              <a:rPr lang="ru-RU" sz="3200" dirty="0" smtClean="0"/>
              <a:t> рощ.. . Мы ч..сто ходим туда собирать </a:t>
            </a:r>
            <a:r>
              <a:rPr lang="ru-RU" sz="3200" dirty="0" err="1" smtClean="0"/>
              <a:t>щ</a:t>
            </a:r>
            <a:r>
              <a:rPr lang="ru-RU" sz="3200" dirty="0" smtClean="0"/>
              <a:t>..</a:t>
            </a:r>
            <a:r>
              <a:rPr lang="ru-RU" sz="3200" dirty="0" err="1" smtClean="0"/>
              <a:t>вель</a:t>
            </a:r>
            <a:r>
              <a:rPr lang="ru-RU" sz="3200" dirty="0" smtClean="0"/>
              <a:t>. В траве </a:t>
            </a:r>
            <a:r>
              <a:rPr lang="ru-RU" sz="3200" dirty="0" err="1" smtClean="0"/>
              <a:t>кач</a:t>
            </a:r>
            <a:r>
              <a:rPr lang="ru-RU" sz="3200" dirty="0" smtClean="0"/>
              <a:t>..</a:t>
            </a:r>
            <a:r>
              <a:rPr lang="ru-RU" sz="3200" dirty="0" err="1" smtClean="0"/>
              <a:t>ются</a:t>
            </a:r>
            <a:r>
              <a:rPr lang="ru-RU" sz="3200" dirty="0" smtClean="0"/>
              <a:t> жёлтые и голубые цветы. </a:t>
            </a:r>
            <a:r>
              <a:rPr lang="ru-RU" sz="3200" dirty="0" err="1" smtClean="0"/>
              <a:t>Стуч</a:t>
            </a:r>
            <a:r>
              <a:rPr lang="ru-RU" sz="3200" dirty="0" smtClean="0"/>
              <a:t>..т дятлы. Но вот солнце закрыла большая туч... . Пора домой!  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857364"/>
            <a:ext cx="8215370" cy="2928958"/>
          </a:xfrm>
          <a:prstGeom prst="roundRect">
            <a:avLst/>
          </a:prstGeom>
          <a:solidFill>
            <a:srgbClr val="008000">
              <a:alpha val="5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just"/>
            <a:r>
              <a:rPr lang="ru-RU" sz="3200" dirty="0" smtClean="0"/>
              <a:t>       За на</a:t>
            </a:r>
            <a:r>
              <a:rPr lang="ru-RU" sz="3200" u="sng" dirty="0" smtClean="0"/>
              <a:t>ши</a:t>
            </a:r>
            <a:r>
              <a:rPr lang="ru-RU" sz="3200" dirty="0" smtClean="0"/>
              <a:t>м у</a:t>
            </a:r>
            <a:r>
              <a:rPr lang="ru-RU" sz="3200" u="sng" dirty="0" smtClean="0"/>
              <a:t>ча</a:t>
            </a:r>
            <a:r>
              <a:rPr lang="ru-RU" sz="3200" dirty="0" smtClean="0"/>
              <a:t>стком ро</a:t>
            </a:r>
            <a:r>
              <a:rPr lang="ru-RU" sz="3200" u="sng" dirty="0" smtClean="0"/>
              <a:t>ща</a:t>
            </a:r>
            <a:r>
              <a:rPr lang="ru-RU" sz="3200" dirty="0" smtClean="0"/>
              <a:t>. Мы </a:t>
            </a:r>
            <a:r>
              <a:rPr lang="ru-RU" sz="3200" u="sng" dirty="0" smtClean="0"/>
              <a:t>ча</a:t>
            </a:r>
            <a:r>
              <a:rPr lang="ru-RU" sz="3200" dirty="0" smtClean="0"/>
              <a:t>сто ходим туда собирать </a:t>
            </a:r>
            <a:r>
              <a:rPr lang="ru-RU" sz="3200" u="sng" dirty="0" smtClean="0"/>
              <a:t>ща</a:t>
            </a:r>
            <a:r>
              <a:rPr lang="ru-RU" sz="3200" dirty="0" smtClean="0"/>
              <a:t>вель. В траве ка</a:t>
            </a:r>
            <a:r>
              <a:rPr lang="ru-RU" sz="3200" u="sng" dirty="0" smtClean="0"/>
              <a:t>ча</a:t>
            </a:r>
            <a:r>
              <a:rPr lang="ru-RU" sz="3200" dirty="0" smtClean="0"/>
              <a:t>ются жёлтые и голубые цветы. Сту</a:t>
            </a:r>
            <a:r>
              <a:rPr lang="ru-RU" sz="3200" u="sng" dirty="0" smtClean="0"/>
              <a:t>ча</a:t>
            </a:r>
            <a:r>
              <a:rPr lang="ru-RU" sz="3200" dirty="0" smtClean="0"/>
              <a:t>т дятлы. Но вот солнце закрыла большая ту</a:t>
            </a:r>
            <a:r>
              <a:rPr lang="ru-RU" sz="3200" u="sng" dirty="0" smtClean="0"/>
              <a:t>ча</a:t>
            </a:r>
            <a:r>
              <a:rPr lang="ru-RU" sz="3200" dirty="0" smtClean="0"/>
              <a:t>. Пора домой!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FF9933">
              <a:alpha val="66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Собери слова. Запиши их. Выдели орфограмму.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929586" y="6000768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1071548"/>
          <a:ext cx="3429024" cy="2643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4275"/>
                <a:gridCol w="1804749"/>
              </a:tblGrid>
              <a:tr h="528641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42910" y="1643050"/>
            <a:ext cx="20717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33"/>
                </a:solidFill>
                <a:effectLst/>
              </a:rPr>
              <a:t>ЧУ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9933"/>
              </a:solidFill>
              <a:effectLst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43438" y="1071546"/>
          <a:ext cx="4000528" cy="2643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1857388"/>
              </a:tblGrid>
              <a:tr h="528641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  <a:tr h="5286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3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357686" y="1714488"/>
            <a:ext cx="25003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33"/>
                </a:solidFill>
                <a:effectLst/>
              </a:rPr>
              <a:t>ЩУ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9933"/>
              </a:solidFill>
              <a:effectLst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7422" y="4000504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чело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4071942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шь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4929198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лок</a:t>
            </a:r>
            <a:endParaRPr lang="ru-RU" sz="2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7554" y="4929198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дак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57620" y="4071942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чка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29190" y="4857760"/>
            <a:ext cx="150019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пальца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0694" y="4071942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пать</a:t>
            </a:r>
            <a:endParaRPr lang="ru-RU" sz="28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15140" y="4929198"/>
            <a:ext cx="150019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рится</a:t>
            </a:r>
            <a:endParaRPr lang="ru-RU" sz="2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15206" y="4071942"/>
            <a:ext cx="1571636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довище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596" y="4929198"/>
            <a:ext cx="1143008" cy="428628"/>
          </a:xfrm>
          <a:prstGeom prst="roundRect">
            <a:avLst/>
          </a:prstGeom>
          <a:solidFill>
            <a:srgbClr val="FF993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3004 -0.4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1941 -0.3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691 -0.3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07934 -0.32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-0.50885 -0.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72917 -0.5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1753 -0.47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23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02222 -0.39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33056 -0.19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15087 -0.114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480" y="5572140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572140"/>
            <a:ext cx="5686436" cy="714380"/>
          </a:xfrm>
        </p:spPr>
        <p:txBody>
          <a:bodyPr/>
          <a:lstStyle/>
          <a:p>
            <a:pPr>
              <a:buNone/>
            </a:pPr>
            <a:r>
              <a:rPr lang="ru-RU" dirty="0"/>
              <a:t>м</a:t>
            </a:r>
            <a:r>
              <a:rPr lang="ru-RU" dirty="0" smtClean="0"/>
              <a:t>ы, на, летом, даче, жили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44" y="5572140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57214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Мы летом жили на даче.</a:t>
            </a:r>
            <a:endParaRPr lang="ru-RU" sz="3200" dirty="0"/>
          </a:p>
        </p:txBody>
      </p:sp>
      <p:sp>
        <p:nvSpPr>
          <p:cNvPr id="10" name="Управляющая кнопка: далее 9">
            <a:hlinkClick r:id="rId3" action="ppaction://hlinksldjump" highlightClick="1"/>
          </p:cNvPr>
          <p:cNvSpPr/>
          <p:nvPr/>
        </p:nvSpPr>
        <p:spPr>
          <a:xfrm>
            <a:off x="357158" y="578645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643050"/>
            <a:ext cx="7286676" cy="30003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u="sng" dirty="0" smtClean="0">
                <a:solidFill>
                  <a:schemeClr val="accent3">
                    <a:lumMod val="25000"/>
                  </a:schemeClr>
                </a:solidFill>
              </a:rPr>
              <a:t>Опасности при обозначении звуков буквами</a:t>
            </a:r>
          </a:p>
          <a:p>
            <a:pPr marL="342900" indent="-342900" algn="ctr"/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3. Парные согласные по глухости-звонкости на конце слов и перед другими парными согласными. Звуки одинаковые – буквы разные: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  <a:p>
            <a:pPr marL="342900" indent="-342900" algn="ctr"/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ДУ</a:t>
            </a:r>
            <a:r>
              <a:rPr lang="ru-RU" sz="2800" b="1" u="sng" dirty="0" smtClean="0">
                <a:solidFill>
                  <a:schemeClr val="accent3">
                    <a:lumMod val="25000"/>
                  </a:schemeClr>
                </a:solidFill>
              </a:rPr>
              <a:t>Б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 -  СУ</a:t>
            </a:r>
            <a:r>
              <a:rPr lang="ru-RU" sz="2800" b="1" u="sng" dirty="0" smtClean="0">
                <a:solidFill>
                  <a:schemeClr val="accent3">
                    <a:lumMod val="25000"/>
                  </a:schemeClr>
                </a:solidFill>
              </a:rPr>
              <a:t>П</a:t>
            </a:r>
          </a:p>
          <a:p>
            <a:pPr marL="342900" indent="-342900" algn="ctr"/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ВАРЕ</a:t>
            </a:r>
            <a:r>
              <a:rPr lang="ru-RU" sz="2800" b="1" u="sng" dirty="0" smtClean="0">
                <a:solidFill>
                  <a:schemeClr val="accent3">
                    <a:lumMod val="25000"/>
                  </a:schemeClr>
                </a:solidFill>
              </a:rPr>
              <a:t>Ж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КА - БАБУ</a:t>
            </a:r>
            <a:r>
              <a:rPr lang="ru-RU" sz="2800" b="1" u="sng" dirty="0" smtClean="0">
                <a:solidFill>
                  <a:schemeClr val="accent3">
                    <a:lumMod val="25000"/>
                  </a:schemeClr>
                </a:solidFill>
              </a:rPr>
              <a:t>Ш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</a:rPr>
              <a:t>КА</a:t>
            </a:r>
          </a:p>
          <a:p>
            <a:pPr marL="342900" indent="-342900" algn="ctr"/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8065" y="867569"/>
            <a:ext cx="8229600" cy="796908"/>
          </a:xfrm>
          <a:noFill/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Напиши проверочные слова, вставь орфограммы.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071538" y="2143116"/>
            <a:ext cx="6429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Кру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……… 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пля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………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э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та… - ……….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сторо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…- ………</a:t>
            </a:r>
          </a:p>
          <a:p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л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ебе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….- ……… 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хле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……….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у…- ……     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гла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…….</a:t>
            </a:r>
          </a:p>
          <a:p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ч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 - ……           </a:t>
            </a:r>
            <a:r>
              <a:rPr lang="ru-RU" sz="2800" b="1" dirty="0" err="1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ду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…-………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47698">
            <a:off x="1288134" y="2304375"/>
            <a:ext cx="6429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Кру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- кру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        пля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– на пля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е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эта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- эта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     сторо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- сторо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ить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лебе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- лебе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       хле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– нет хле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а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п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–кормить су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п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ом гла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з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- гла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з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а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чи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- чи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ик        ду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 - ду</a:t>
            </a:r>
            <a:r>
              <a:rPr lang="ru-RU" sz="2800" b="1" u="dbl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ы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496" y="5786454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215206" y="5786454"/>
            <a:ext cx="785818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8065" y="867569"/>
            <a:ext cx="8229600" cy="796908"/>
          </a:xfrm>
          <a:noFill/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Из двух слов выбери проверочное: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645323" y="2590127"/>
            <a:ext cx="6429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Рассказ –  сказка,  сказочник.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Голос – голосистый,  голоски.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Увяз – вязкий,  завязнуть.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Брошь – броши,   брошка.</a:t>
            </a:r>
          </a:p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Прорубь – рубка,  порубил.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143240" y="2643182"/>
            <a:ext cx="1714512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286248" y="3786190"/>
            <a:ext cx="1785950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071802" y="4357694"/>
            <a:ext cx="1643074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4857752" y="2928934"/>
            <a:ext cx="2071702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714612" y="3500438"/>
            <a:ext cx="1571636" cy="571504"/>
          </a:xfrm>
          <a:prstGeom prst="irregularSeal1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5786454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858016" y="5572140"/>
            <a:ext cx="857256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51545">
            <a:off x="518065" y="867569"/>
            <a:ext cx="8229600" cy="796908"/>
          </a:xfrm>
          <a:noFill/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Спиши слова. Подчеркни только те парные </a:t>
            </a:r>
            <a:b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</a:b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согласные, которые нужно проверить.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47698">
            <a:off x="1071538" y="2358560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	Голубь, морковь, рассказ, арбуз, лошадь, рукав, камыш, насос, сторож, овраг, шалаш, сапог, гараж, медведь, горб, шкаф.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347698">
            <a:off x="1129459" y="2376393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	Голу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морко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вь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расска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з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арбу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з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лоша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рука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в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камы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ш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насо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с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сторо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овра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шала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ш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сапо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г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гара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ж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медве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дь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гор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б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, шка</a:t>
            </a:r>
            <a:r>
              <a:rPr lang="ru-RU" sz="2800" b="1" u="sng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ф</a:t>
            </a:r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.</a:t>
            </a:r>
            <a:endParaRPr lang="ru-RU" sz="2800" b="1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6858016" y="5929330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571612"/>
            <a:ext cx="7215238" cy="3143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Предложения и слова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Дождь идет?   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(Спрашиваю.)</a:t>
            </a:r>
            <a:endParaRPr lang="ru-RU" sz="2800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Дождь идет.    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(Утверждаю.)</a:t>
            </a:r>
            <a:endParaRPr lang="ru-RU" sz="2800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Дождик, дождик перестань.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(Побуждаю.)</a:t>
            </a:r>
            <a:endParaRPr lang="ru-RU" sz="2800" dirty="0" smtClean="0">
              <a:solidFill>
                <a:schemeClr val="accent2">
                  <a:lumMod val="25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Дождь идет! 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(Выражаю сильные чувства.)</a:t>
            </a:r>
            <a:endParaRPr lang="ru-RU" sz="2800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Спиши текст. Поставь в конце предложений точки. Подчеркни подлежащее и сказуемое.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6600"/>
                </a:solidFill>
              </a:rPr>
              <a:t>	Наступило чудесное теплое утро подул свежий ветерок журчал по камням ручей в тенистых кустах пели соловьи яркое солнце поднималось все выше и выше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857364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6600"/>
                </a:solidFill>
              </a:rPr>
              <a:t>	Наступило чудесное теплое утро. Подул свежий ветерок. Журчал по камням ручей. В тенистых кустах пели соловьи.  Яркое солнце поднималось все выше и выше.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Подчеркни подлежащее и сказуемое. Выпиши пары связанных между собой слов.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FF6600"/>
                </a:solidFill>
              </a:rPr>
              <a:t>	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14311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6600"/>
                </a:solidFill>
              </a:rPr>
              <a:t>Бегут по небу легкие облачка.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50043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dbl" dirty="0" smtClean="0">
                <a:solidFill>
                  <a:srgbClr val="FF6600"/>
                </a:solidFill>
              </a:rPr>
              <a:t>Бегут</a:t>
            </a:r>
            <a:r>
              <a:rPr lang="ru-RU" sz="2400" dirty="0" smtClean="0">
                <a:solidFill>
                  <a:srgbClr val="FF6600"/>
                </a:solidFill>
              </a:rPr>
              <a:t> по небу легкие </a:t>
            </a:r>
            <a:r>
              <a:rPr lang="ru-RU" sz="2400" u="sng" dirty="0" smtClean="0">
                <a:solidFill>
                  <a:srgbClr val="FF6600"/>
                </a:solidFill>
              </a:rPr>
              <a:t>облачка</a:t>
            </a:r>
            <a:r>
              <a:rPr lang="ru-RU" sz="2400" dirty="0" smtClean="0">
                <a:solidFill>
                  <a:srgbClr val="FF660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6600"/>
                </a:solidFill>
              </a:rPr>
              <a:t>Легкие облачка; бегут по небу.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3286124"/>
            <a:ext cx="800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Что?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86124"/>
            <a:ext cx="14929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делают?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5043494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latin typeface="Adventure" pitchFamily="2" charset="0"/>
              </a:rPr>
              <a:t>Вставь в тексте пропущенные слова. Запиши текст по правилам орфографии.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Пчелы.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… весело гудят.  … сели на клевер.  … пили сок.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Слова для справок:</a:t>
            </a:r>
          </a:p>
          <a:p>
            <a:pPr algn="ctr">
              <a:buNone/>
            </a:pPr>
            <a:r>
              <a:rPr lang="ru-RU" i="1" dirty="0" smtClean="0"/>
              <a:t>Пчелы, они, пчелки.</a:t>
            </a:r>
            <a:endParaRPr lang="ru-RU" i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282" y="2332037"/>
            <a:ext cx="59293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Пчелы.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kern="0" dirty="0" smtClean="0">
                <a:solidFill>
                  <a:srgbClr val="00B050"/>
                </a:solidFill>
              </a:rPr>
              <a:t>	</a:t>
            </a:r>
            <a:r>
              <a:rPr lang="ru-RU" sz="3600" kern="0" dirty="0" smtClean="0">
                <a:solidFill>
                  <a:srgbClr val="00B050"/>
                </a:solidFill>
              </a:rPr>
              <a:t>	Пчелы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весело гудят. Они сели на клевер. Пчелки пили сок.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286520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500174"/>
            <a:ext cx="6858048" cy="2643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Родственные слова</a:t>
            </a:r>
          </a:p>
          <a:p>
            <a:pPr algn="ctr"/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ь    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ик   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евой</a:t>
            </a:r>
          </a:p>
          <a:p>
            <a:pPr algn="ctr"/>
            <a:endParaRPr lang="ru-RU" sz="3200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п</a:t>
            </a:r>
            <a:r>
              <a:rPr lang="ru-RU" sz="3200" dirty="0" smtClean="0">
                <a:solidFill>
                  <a:srgbClr val="7030A0"/>
                </a:solidFill>
              </a:rPr>
              <a:t>редд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евой    д</a:t>
            </a:r>
            <a:r>
              <a:rPr lang="ru-RU" sz="3200" u="sng" dirty="0" smtClean="0">
                <a:solidFill>
                  <a:srgbClr val="7030A0"/>
                </a:solidFill>
              </a:rPr>
              <a:t>о</a:t>
            </a:r>
            <a:r>
              <a:rPr lang="ru-RU" sz="3200" dirty="0" smtClean="0">
                <a:solidFill>
                  <a:srgbClr val="7030A0"/>
                </a:solidFill>
              </a:rPr>
              <a:t>ж</a:t>
            </a:r>
            <a:r>
              <a:rPr lang="ru-RU" sz="3200" u="sng" dirty="0" smtClean="0">
                <a:solidFill>
                  <a:srgbClr val="7030A0"/>
                </a:solidFill>
              </a:rPr>
              <a:t>д</a:t>
            </a:r>
            <a:r>
              <a:rPr lang="ru-RU" sz="3200" dirty="0" smtClean="0">
                <a:solidFill>
                  <a:srgbClr val="7030A0"/>
                </a:solidFill>
              </a:rPr>
              <a:t>ливый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2019590" y="2093190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500430" y="2071678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5214942" y="2071678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2714612" y="3071810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5000628" y="3071810"/>
            <a:ext cx="978387" cy="884544"/>
          </a:xfrm>
          <a:prstGeom prst="arc">
            <a:avLst>
              <a:gd name="adj1" fmla="val 11774574"/>
              <a:gd name="adj2" fmla="val 20394042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43108" y="2786058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86182" y="2786058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2786058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00760" y="2786058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86446" y="3786190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28992" y="3786190"/>
            <a:ext cx="21431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5">
              <a:lumMod val="25000"/>
              <a:alpha val="32000"/>
            </a:scheme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Выпиши только родственные слова. Выдели корень.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357298"/>
            <a:ext cx="3286148" cy="1887320"/>
          </a:xfrm>
          <a:prstGeom prst="rect">
            <a:avLst/>
          </a:prstGeom>
          <a:solidFill>
            <a:srgbClr val="09650B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Водяной, вода,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одводный, водитель,</a:t>
            </a: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одовоз, водичка.</a:t>
            </a: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3786190"/>
            <a:ext cx="3286148" cy="2677656"/>
          </a:xfrm>
          <a:prstGeom prst="rect">
            <a:avLst/>
          </a:prstGeom>
          <a:solidFill>
            <a:srgbClr val="09650B"/>
          </a:solidFill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Водяной, вода, </a:t>
            </a:r>
          </a:p>
          <a:p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подводный, </a:t>
            </a:r>
          </a:p>
          <a:p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одовоз, водичка.</a:t>
            </a:r>
            <a:endParaRPr lang="ru-RU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2928926" y="4000504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500562" y="4000504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4429124" y="5786454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3428992" y="4929198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643306" y="5715016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857488" y="5715016"/>
            <a:ext cx="571503" cy="741668"/>
          </a:xfrm>
          <a:prstGeom prst="arc">
            <a:avLst>
              <a:gd name="adj1" fmla="val 11774574"/>
              <a:gd name="adj2" fmla="val 21066297"/>
            </a:avLst>
          </a:prstGeom>
          <a:ln w="22225"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500063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86776" y="6072206"/>
            <a:ext cx="57150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480" y="5572140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572140"/>
            <a:ext cx="5686436" cy="714380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т</a:t>
            </a:r>
            <a:r>
              <a:rPr lang="ru-RU" sz="2800" dirty="0" smtClean="0"/>
              <a:t>ропинке, по, птенец, прыгал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44" y="5572140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57214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 тропинке прыгал птенец.</a:t>
            </a:r>
            <a:endParaRPr lang="ru-RU" sz="3200" dirty="0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428596" y="5715016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571612"/>
            <a:ext cx="6858048" cy="2643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Слова, близкие по смыслу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дождь - ливень</a:t>
            </a:r>
            <a:endParaRPr lang="ru-RU" sz="3200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Слова, противоположные по смыслу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(день) дождливый - ясный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9650B">
              <a:alpha val="33000"/>
            </a:srgb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Подбери слова, близкие по смыслу: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500174"/>
            <a:ext cx="4857752" cy="4054485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- недруг, неприятель.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ребята, детвора.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к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люч, родник.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е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да, кушанье.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у</a:t>
            </a:r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жас, испуг.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866880" y="1509698"/>
            <a:ext cx="2714644" cy="40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Враг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Источник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Пища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1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Страх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9650B">
              <a:alpha val="40000"/>
            </a:srgbClr>
          </a:solidFill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Запиши слова, противоположные по смыслу: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2757478" cy="4525963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Вопрос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Богач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Плюс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Правда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Польза – </a:t>
            </a:r>
          </a:p>
          <a:p>
            <a:r>
              <a:rPr lang="ru-RU" i="1" dirty="0" smtClean="0">
                <a:solidFill>
                  <a:schemeClr val="accent5">
                    <a:lumMod val="25000"/>
                  </a:schemeClr>
                </a:solidFill>
              </a:rPr>
              <a:t>Мир - </a:t>
            </a:r>
            <a:endParaRPr lang="ru-RU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0" y="1285860"/>
            <a:ext cx="27574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о</a:t>
            </a: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твет.</a:t>
            </a: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б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едняк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м</a:t>
            </a: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инус.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л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ожь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в</a:t>
            </a: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ред.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200" i="1" kern="0" dirty="0" smtClean="0">
                <a:solidFill>
                  <a:schemeClr val="accent5">
                    <a:lumMod val="25000"/>
                  </a:schemeClr>
                </a:solidFill>
              </a:rPr>
              <a:t>в</a:t>
            </a:r>
            <a:r>
              <a:rPr kumimoji="0" lang="ru-RU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ойна</a:t>
            </a: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5074" y="6000768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072494" cy="1143000"/>
          </a:xfrm>
          <a:solidFill>
            <a:srgbClr val="09650B">
              <a:alpha val="51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Литература, использованная при создании презентации: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Н.В.Нечаева. Русский язык: Учебник для 1 класса.- Самара: Издательство «Учебная литература»:Издательский до «Федоров»</a:t>
            </a:r>
          </a:p>
          <a:p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Т.В.Шклярова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Сборник упражнений по русскому языку для 1 класса. М.: «Грамотей», 1999.</a:t>
            </a:r>
          </a:p>
          <a:p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Л.И.Тикунова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Диктанты и творческие работы по русскому языку. 1 класс.- М.: «Дрофа», 2002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14480" y="5572140"/>
            <a:ext cx="54292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Составь предложение из данных слов. Запиши его.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5572140"/>
            <a:ext cx="5686436" cy="714380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б</a:t>
            </a:r>
            <a:r>
              <a:rPr lang="ru-RU" sz="2800" dirty="0" smtClean="0"/>
              <a:t>ерезке, появились, листики, на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86644" y="5572140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564357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березке появились листики.</a:t>
            </a:r>
            <a:endParaRPr lang="ru-RU" sz="28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214282" y="5643578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Отредактируй текст. </a:t>
            </a:r>
            <a:b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  <a:solidFill>
            <a:srgbClr val="00B0F0">
              <a:alpha val="40000"/>
            </a:srgb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3600" dirty="0" smtClean="0">
                <a:solidFill>
                  <a:srgbClr val="008000"/>
                </a:solidFill>
              </a:rPr>
              <a:t>За городом красивый парк в парке растут липы, клены, березки на клумбах цветут яркие цветы.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85786" y="1643050"/>
            <a:ext cx="7943848" cy="2643206"/>
          </a:xfrm>
          <a:prstGeom prst="rect">
            <a:avLst/>
          </a:prstGeom>
          <a:solidFill>
            <a:srgbClr val="00B0F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городом красивый парк. В парке растут липы, клены, березки.  На клумбах цветут яркие цветы.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92869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Отредактируй текст. </a:t>
            </a:r>
            <a:b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92869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00" y="1928802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	Дети выбежали в сад они играли в мячик малыши смеялись.</a:t>
            </a:r>
            <a:endParaRPr lang="ru-RU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928802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	Дети выбежали в сад. Они играли в мячик. Малыши смеялись.</a:t>
            </a:r>
            <a:endParaRPr lang="ru-RU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1000"/>
            </a:srgbClr>
          </a:solidFill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25000"/>
                  </a:schemeClr>
                </a:solidFill>
              </a:rPr>
              <a:t>Расположи предложения так, чтобы получился рассказ. Запиши его. Проверь.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6182" y="4286256"/>
            <a:ext cx="1428760" cy="57150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25000"/>
                  </a:schemeClr>
                </a:solidFill>
              </a:rPr>
              <a:t>Проверь</a:t>
            </a:r>
            <a:endParaRPr lang="ru-RU" sz="20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92869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00" y="1928802"/>
            <a:ext cx="73581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Мы любили ходить в лес за ягодами. За деревней речка и еловый лес. Летом мы жили в деревне.</a:t>
            </a:r>
            <a:endParaRPr lang="ru-RU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000240"/>
            <a:ext cx="73581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</a:rPr>
              <a:t>Летом мы жили в деревне. За деревней речка и еловый лес. Мы любили ходить в лес за ягодами. </a:t>
            </a:r>
            <a:endParaRPr lang="ru-RU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00132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Давай повторим все, что ты узнал </a:t>
            </a:r>
            <a:b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25000"/>
                  </a:schemeClr>
                </a:solidFill>
              </a:rPr>
              <a:t>на уроках обучения грамоте!</a:t>
            </a:r>
            <a:endParaRPr lang="ru-RU" sz="2800" i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1785926"/>
            <a:ext cx="7500990" cy="2714644"/>
          </a:xfrm>
          <a:prstGeom prst="roundRect">
            <a:avLst/>
          </a:prstGeom>
          <a:solidFill>
            <a:schemeClr val="accent3">
              <a:lumMod val="50000"/>
              <a:alpha val="33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</a:rPr>
              <a:t>Правила переноса</a:t>
            </a:r>
          </a:p>
          <a:p>
            <a:pPr algn="ctr"/>
            <a:endParaRPr lang="ru-RU" sz="2400" b="1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</a:rPr>
              <a:t>Переноси слова по слогам.</a:t>
            </a:r>
          </a:p>
          <a:p>
            <a:pPr marL="457200" indent="-457200" algn="ctr">
              <a:buAutoNum type="arabicPeriod"/>
            </a:pPr>
            <a:endParaRPr lang="ru-RU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457200" indent="-457200" algn="ctr"/>
            <a:r>
              <a:rPr lang="ru-RU" sz="2400" dirty="0" smtClean="0">
                <a:solidFill>
                  <a:schemeClr val="accent3">
                    <a:lumMod val="25000"/>
                  </a:schemeClr>
                </a:solidFill>
              </a:rPr>
              <a:t>2. Слог из одной гласной не оставляй на строчке и не переноси на другую.</a:t>
            </a:r>
            <a:endParaRPr lang="ru-RU" sz="2400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цветные мелки</Template>
  <TotalTime>532</TotalTime>
  <Words>1821</Words>
  <Application>Microsoft Office PowerPoint</Application>
  <PresentationFormat>Экран (4:3)</PresentationFormat>
  <Paragraphs>392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master</vt:lpstr>
      <vt:lpstr>1_colormaster</vt:lpstr>
      <vt:lpstr>2_colormaster</vt:lpstr>
      <vt:lpstr>3_colormaster</vt:lpstr>
      <vt:lpstr> Тренажер по русскому языку 1 класс</vt:lpstr>
      <vt:lpstr>Давай повторим все, что ты узнал  на уроках обучения грамоте!</vt:lpstr>
      <vt:lpstr>Составь предложение из данных слов. Запиши его. </vt:lpstr>
      <vt:lpstr>Составь предложение из данных слов. Запиши его. </vt:lpstr>
      <vt:lpstr>Составь предложение из данных слов. Запиши его. </vt:lpstr>
      <vt:lpstr>Отредактируй текст.  Запиши его. Проверь.</vt:lpstr>
      <vt:lpstr>Отредактируй текст.  Запиши его. Проверь.</vt:lpstr>
      <vt:lpstr>Расположи предложения так, чтобы получился рассказ. Запиши его. Проверь.</vt:lpstr>
      <vt:lpstr>Давай повторим все, что ты узнал  на уроках обучения грамоте!</vt:lpstr>
      <vt:lpstr>Вспомни правила переноса. Найди в каждом столбике «лишнее» слово. Проверь.</vt:lpstr>
      <vt:lpstr>Выпиши только те слова, которые можно перенести. Проверь.</vt:lpstr>
      <vt:lpstr>Выпиши только те слова, которые можно перенести. Проверь.</vt:lpstr>
      <vt:lpstr>Давай повторим все, что ты узнал  на уроках обучения грамоте!</vt:lpstr>
      <vt:lpstr>Выпиши слова, в которых есть только буквы твердых согласных звуков. Каким одним словом можно заменить слова каждой строчки? Проверь.</vt:lpstr>
      <vt:lpstr>Отгадай загадку. Запиши отгадку.  Сделай схему слова. Проверь.</vt:lpstr>
      <vt:lpstr>Отгадай загадку. Запиши отгадку.  Сделай схему слова. Проверь.</vt:lpstr>
      <vt:lpstr>Отгадай загадку. Запиши отгадку.  Сделай схему слова. Проверь.</vt:lpstr>
      <vt:lpstr>Давай повторим все, что ты узнал  на уроках обучения грамоте!</vt:lpstr>
      <vt:lpstr>Выпиши слова, в которых звуков меньше, чем букв. Проверь.</vt:lpstr>
      <vt:lpstr>Запиши слова, разделив их на слоги и для переноса. Проверь.</vt:lpstr>
      <vt:lpstr>Измени слова по образцу. Проверь.</vt:lpstr>
      <vt:lpstr>Давай повторим все, что ты узнал  на уроках обучения грамоте!</vt:lpstr>
      <vt:lpstr>Запиши слова в три столбика: в первый – с ударением на первом слоге, во второй – с ударением на втором слоге, в третий – с ударением на третьем слоге. Проверь.</vt:lpstr>
      <vt:lpstr>Поставь в словах ударение, подчеркни гласную, которую нужно проверить или запомнить.</vt:lpstr>
      <vt:lpstr>Запиши проверочные слова. Вставь пропущенные буквы в проверяемых словах. Проверь.</vt:lpstr>
      <vt:lpstr>Давай повторим все, что ты узнал  на уроках обучения грамоте!</vt:lpstr>
      <vt:lpstr>Измени слова по образцу.  Выдели орфограмму. Проверь.</vt:lpstr>
      <vt:lpstr>Спиши текст, вставь пропущенные буквы. Выдели орфограммы. Проверь.</vt:lpstr>
      <vt:lpstr>Собери слова. Запиши их. Выдели орфограмму.</vt:lpstr>
      <vt:lpstr>Давай повторим все, что ты узнал  на уроках обучения грамоте!</vt:lpstr>
      <vt:lpstr>Напиши проверочные слова, вставь орфограммы.</vt:lpstr>
      <vt:lpstr>Из двух слов выбери проверочное:</vt:lpstr>
      <vt:lpstr>Спиши слова. Подчеркни только те парные  согласные, которые нужно проверить.</vt:lpstr>
      <vt:lpstr>Давай повторим все, что ты узнал  на уроках обучения грамоте!</vt:lpstr>
      <vt:lpstr>Слайд 35</vt:lpstr>
      <vt:lpstr>Слайд 36</vt:lpstr>
      <vt:lpstr>Вставь в тексте пропущенные слова. Запиши текст по правилам орфографии.</vt:lpstr>
      <vt:lpstr>Давай повторим все, что ты узнал  на уроках обучения грамоте!</vt:lpstr>
      <vt:lpstr>Выпиши только родственные слова. Выдели корень.</vt:lpstr>
      <vt:lpstr>Давай повторим все, что ты узнал  на уроках обучения грамоте!</vt:lpstr>
      <vt:lpstr>Подбери слова, близкие по смыслу:</vt:lpstr>
      <vt:lpstr>Запиши слова, противоположные по смыслу:</vt:lpstr>
      <vt:lpstr>Литература, использованная при создании презентации: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Тренажер по русскому языку 1 класс</dc:title>
  <dc:creator>User</dc:creator>
  <cp:lastModifiedBy>User</cp:lastModifiedBy>
  <cp:revision>86</cp:revision>
  <dcterms:created xsi:type="dcterms:W3CDTF">2011-02-16T10:31:43Z</dcterms:created>
  <dcterms:modified xsi:type="dcterms:W3CDTF">2011-03-23T17:54:19Z</dcterms:modified>
</cp:coreProperties>
</file>